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9" r:id="rId2"/>
    <p:sldId id="256"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81" r:id="rId17"/>
    <p:sldId id="294" r:id="rId18"/>
    <p:sldId id="280" r:id="rId19"/>
    <p:sldId id="271" r:id="rId20"/>
    <p:sldId id="272" r:id="rId21"/>
    <p:sldId id="273" r:id="rId22"/>
    <p:sldId id="283" r:id="rId23"/>
    <p:sldId id="282" r:id="rId24"/>
    <p:sldId id="284" r:id="rId25"/>
    <p:sldId id="289" r:id="rId26"/>
    <p:sldId id="285" r:id="rId27"/>
    <p:sldId id="291" r:id="rId28"/>
    <p:sldId id="286" r:id="rId29"/>
    <p:sldId id="287" r:id="rId30"/>
    <p:sldId id="290" r:id="rId31"/>
    <p:sldId id="288" r:id="rId32"/>
    <p:sldId id="274" r:id="rId33"/>
    <p:sldId id="292" r:id="rId34"/>
    <p:sldId id="275" r:id="rId35"/>
    <p:sldId id="276" r:id="rId36"/>
    <p:sldId id="278" r:id="rId37"/>
    <p:sldId id="277"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2"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501D9F-96C1-474A-8BE6-2E86A7EABC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6919EB0-8877-4AB2-9E52-69BA73DA0CEB}" type="slidenum">
              <a:rPr lang="en-IN" smtClean="0"/>
              <a:t>‹#›</a:t>
            </a:fld>
            <a:endParaRPr lang="en-IN"/>
          </a:p>
        </p:txBody>
      </p:sp>
    </p:spTree>
    <p:extLst>
      <p:ext uri="{BB962C8B-B14F-4D97-AF65-F5344CB8AC3E}">
        <p14:creationId xmlns:p14="http://schemas.microsoft.com/office/powerpoint/2010/main" val="264579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01D9F-96C1-474A-8BE6-2E86A7EABC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126544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01D9F-96C1-474A-8BE6-2E86A7EABC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3451520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01D9F-96C1-474A-8BE6-2E86A7EABC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127286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D501D9F-96C1-474A-8BE6-2E86A7EABCBF}" type="datetimeFigureOut">
              <a:rPr lang="en-IN" smtClean="0"/>
              <a:t>25-01-2023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6919EB0-8877-4AB2-9E52-69BA73DA0CEB}" type="slidenum">
              <a:rPr lang="en-IN" smtClean="0"/>
              <a:t>‹#›</a:t>
            </a:fld>
            <a:endParaRPr lang="en-IN"/>
          </a:p>
        </p:txBody>
      </p:sp>
    </p:spTree>
    <p:extLst>
      <p:ext uri="{BB962C8B-B14F-4D97-AF65-F5344CB8AC3E}">
        <p14:creationId xmlns:p14="http://schemas.microsoft.com/office/powerpoint/2010/main" val="12998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501D9F-96C1-474A-8BE6-2E86A7EABCBF}" type="datetimeFigureOut">
              <a:rPr lang="en-IN" smtClean="0"/>
              <a:t>25-01-2023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176896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501D9F-96C1-474A-8BE6-2E86A7EABCBF}" type="datetimeFigureOut">
              <a:rPr lang="en-IN" smtClean="0"/>
              <a:t>25-01-2023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688061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501D9F-96C1-474A-8BE6-2E86A7EABCBF}" type="datetimeFigureOut">
              <a:rPr lang="en-IN" smtClean="0"/>
              <a:t>25-01-2023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159826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501D9F-96C1-474A-8BE6-2E86A7EABCBF}" type="datetimeFigureOut">
              <a:rPr lang="en-IN" smtClean="0"/>
              <a:t>25-01-2023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204202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501D9F-96C1-474A-8BE6-2E86A7EABCBF}" type="datetimeFigureOut">
              <a:rPr lang="en-IN" smtClean="0"/>
              <a:t>25-01-2023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4096168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501D9F-96C1-474A-8BE6-2E86A7EABCBF}" type="datetimeFigureOut">
              <a:rPr lang="en-IN" smtClean="0"/>
              <a:t>25-01-2023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6919EB0-8877-4AB2-9E52-69BA73DA0CEB}" type="slidenum">
              <a:rPr lang="en-IN" smtClean="0"/>
              <a:t>‹#›</a:t>
            </a:fld>
            <a:endParaRPr lang="en-IN"/>
          </a:p>
        </p:txBody>
      </p:sp>
    </p:spTree>
    <p:extLst>
      <p:ext uri="{BB962C8B-B14F-4D97-AF65-F5344CB8AC3E}">
        <p14:creationId xmlns:p14="http://schemas.microsoft.com/office/powerpoint/2010/main" val="410484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D501D9F-96C1-474A-8BE6-2E86A7EABCBF}" type="datetimeFigureOut">
              <a:rPr lang="en-IN" smtClean="0"/>
              <a:t>25-01-2023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6919EB0-8877-4AB2-9E52-69BA73DA0CEB}" type="slidenum">
              <a:rPr lang="en-IN" smtClean="0"/>
              <a:t>‹#›</a:t>
            </a:fld>
            <a:endParaRPr lang="en-IN"/>
          </a:p>
        </p:txBody>
      </p:sp>
    </p:spTree>
    <p:extLst>
      <p:ext uri="{BB962C8B-B14F-4D97-AF65-F5344CB8AC3E}">
        <p14:creationId xmlns:p14="http://schemas.microsoft.com/office/powerpoint/2010/main" val="1996022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eactnative.dev/docs/hermes"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v8.dev/" TargetMode="External"/><Relationship Id="rId4" Type="http://schemas.openxmlformats.org/officeDocument/2006/relationships/hyperlink" Target="http://trac.webkit.org/wiki/JavaScriptCor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geeksforgeeks.org/kotlin-language-android-now-official-googl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51580F43-1081-9CB0-3333-57A2F418BF20}"/>
              </a:ext>
            </a:extLst>
          </p:cNvPr>
          <p:cNvSpPr txBox="1">
            <a:spLocks/>
          </p:cNvSpPr>
          <p:nvPr/>
        </p:nvSpPr>
        <p:spPr bwMode="auto">
          <a:xfrm>
            <a:off x="0" y="5264594"/>
            <a:ext cx="7355459" cy="1425669"/>
          </a:xfrm>
          <a:prstGeom prst="rect">
            <a:avLst/>
          </a:prstGeom>
          <a:solidFill>
            <a:schemeClr val="tx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sz="2800" dirty="0">
                <a:solidFill>
                  <a:srgbClr val="FFFF00"/>
                </a:solidFill>
              </a:rPr>
              <a:t>Dr. </a:t>
            </a:r>
            <a:r>
              <a:rPr lang="en-US" sz="2800" dirty="0" err="1">
                <a:solidFill>
                  <a:srgbClr val="FFFF00"/>
                </a:solidFill>
              </a:rPr>
              <a:t>D.S.R.Murthy</a:t>
            </a:r>
            <a:r>
              <a:rPr lang="en-US" sz="3600" dirty="0">
                <a:solidFill>
                  <a:srgbClr val="FFFF00"/>
                </a:solidFill>
              </a:rPr>
              <a:t> </a:t>
            </a:r>
            <a:endParaRPr lang="en-US" dirty="0">
              <a:solidFill>
                <a:srgbClr val="FFFF00"/>
              </a:solidFill>
            </a:endParaRPr>
          </a:p>
          <a:p>
            <a:pPr algn="ctr" eaLnBrk="1" hangingPunct="1"/>
            <a:r>
              <a:rPr lang="en-US" dirty="0">
                <a:solidFill>
                  <a:srgbClr val="FFFF00"/>
                </a:solidFill>
              </a:rPr>
              <a:t>Software Architect  &amp; Corporate Trainer</a:t>
            </a:r>
          </a:p>
          <a:p>
            <a:pPr algn="ctr" eaLnBrk="1" hangingPunct="1"/>
            <a:r>
              <a:rPr lang="en-US" dirty="0">
                <a:solidFill>
                  <a:srgbClr val="FFFF00"/>
                </a:solidFill>
              </a:rPr>
              <a:t>Experience : 31 years</a:t>
            </a:r>
          </a:p>
          <a:p>
            <a:pPr algn="ctr" eaLnBrk="1" hangingPunct="1"/>
            <a:endParaRPr lang="en-US" dirty="0">
              <a:solidFill>
                <a:srgbClr val="FFFF00"/>
              </a:solidFill>
            </a:endParaRPr>
          </a:p>
        </p:txBody>
      </p:sp>
      <p:sp>
        <p:nvSpPr>
          <p:cNvPr id="5" name="TextBox 8">
            <a:extLst>
              <a:ext uri="{FF2B5EF4-FFF2-40B4-BE49-F238E27FC236}">
                <a16:creationId xmlns="" xmlns:a16="http://schemas.microsoft.com/office/drawing/2014/main" id="{23184617-E70E-F745-BABE-EA444AF9C554}"/>
              </a:ext>
            </a:extLst>
          </p:cNvPr>
          <p:cNvSpPr txBox="1">
            <a:spLocks noChangeArrowheads="1"/>
          </p:cNvSpPr>
          <p:nvPr/>
        </p:nvSpPr>
        <p:spPr>
          <a:xfrm>
            <a:off x="6892414" y="14778"/>
            <a:ext cx="4292974" cy="6828444"/>
          </a:xfrm>
          <a:prstGeom prst="rect">
            <a:avLst/>
          </a:prstGeom>
          <a:solidFill>
            <a:schemeClr val="tx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b="1" u="sng" dirty="0">
                <a:solidFill>
                  <a:schemeClr val="bg1"/>
                </a:solidFill>
              </a:rPr>
              <a:t>Specialization</a:t>
            </a:r>
          </a:p>
          <a:p>
            <a:pPr algn="r">
              <a:spcBef>
                <a:spcPts val="400"/>
              </a:spcBef>
              <a:defRPr/>
            </a:pPr>
            <a:r>
              <a:rPr lang="en-US" dirty="0">
                <a:solidFill>
                  <a:schemeClr val="bg1"/>
                </a:solidFill>
              </a:rPr>
              <a:t>Dotnet Core 6.0 with Architecture </a:t>
            </a:r>
          </a:p>
          <a:p>
            <a:pPr algn="r">
              <a:spcBef>
                <a:spcPts val="400"/>
              </a:spcBef>
              <a:defRPr/>
            </a:pPr>
            <a:r>
              <a:rPr lang="en-US" dirty="0">
                <a:solidFill>
                  <a:schemeClr val="bg1"/>
                </a:solidFill>
              </a:rPr>
              <a:t>C# 9.0, WPF 4.5 .2 with Blend</a:t>
            </a:r>
          </a:p>
          <a:p>
            <a:pPr algn="r">
              <a:spcBef>
                <a:spcPts val="400"/>
              </a:spcBef>
              <a:defRPr/>
            </a:pPr>
            <a:r>
              <a:rPr lang="en-US" dirty="0" err="1">
                <a:solidFill>
                  <a:schemeClr val="bg1"/>
                </a:solidFill>
              </a:rPr>
              <a:t>ASP.Net</a:t>
            </a:r>
            <a:r>
              <a:rPr lang="en-US" dirty="0">
                <a:solidFill>
                  <a:schemeClr val="bg1"/>
                </a:solidFill>
              </a:rPr>
              <a:t> Core 6.0 ,  Micro services</a:t>
            </a:r>
          </a:p>
          <a:p>
            <a:pPr algn="r">
              <a:spcBef>
                <a:spcPts val="400"/>
              </a:spcBef>
              <a:defRPr/>
            </a:pPr>
            <a:r>
              <a:rPr lang="en-US" dirty="0">
                <a:solidFill>
                  <a:schemeClr val="bg1"/>
                </a:solidFill>
              </a:rPr>
              <a:t>WCF 4.5.1, Web API, WF  4.5.1</a:t>
            </a:r>
          </a:p>
          <a:p>
            <a:pPr algn="r">
              <a:spcBef>
                <a:spcPts val="400"/>
              </a:spcBef>
              <a:defRPr/>
            </a:pPr>
            <a:r>
              <a:rPr lang="en-US" dirty="0">
                <a:solidFill>
                  <a:schemeClr val="bg1"/>
                </a:solidFill>
              </a:rPr>
              <a:t>Advanced Python, Django, Flask</a:t>
            </a:r>
          </a:p>
          <a:p>
            <a:pPr algn="r">
              <a:spcBef>
                <a:spcPts val="400"/>
              </a:spcBef>
              <a:defRPr/>
            </a:pPr>
            <a:r>
              <a:rPr lang="en-US" dirty="0">
                <a:solidFill>
                  <a:schemeClr val="bg1"/>
                </a:solidFill>
              </a:rPr>
              <a:t>Python network Automation, ML &amp; AI</a:t>
            </a:r>
          </a:p>
          <a:p>
            <a:pPr algn="r">
              <a:spcBef>
                <a:spcPts val="400"/>
              </a:spcBef>
              <a:defRPr/>
            </a:pPr>
            <a:r>
              <a:rPr lang="en-US" dirty="0">
                <a:solidFill>
                  <a:schemeClr val="bg1"/>
                </a:solidFill>
              </a:rPr>
              <a:t>Micro-frontend ,MEAN &amp; MERN stack </a:t>
            </a:r>
          </a:p>
          <a:p>
            <a:pPr algn="r">
              <a:spcBef>
                <a:spcPts val="400"/>
              </a:spcBef>
              <a:defRPr/>
            </a:pPr>
            <a:r>
              <a:rPr lang="en-US" dirty="0">
                <a:solidFill>
                  <a:schemeClr val="bg1"/>
                </a:solidFill>
              </a:rPr>
              <a:t>UML 2 and OOAD, DDD</a:t>
            </a:r>
          </a:p>
          <a:p>
            <a:pPr algn="r">
              <a:spcBef>
                <a:spcPts val="400"/>
              </a:spcBef>
              <a:defRPr/>
            </a:pPr>
            <a:r>
              <a:rPr lang="en-US" dirty="0">
                <a:solidFill>
                  <a:schemeClr val="bg1"/>
                </a:solidFill>
              </a:rPr>
              <a:t>HTML 5, CSS 3, SASS, Bootstrap</a:t>
            </a:r>
          </a:p>
          <a:p>
            <a:pPr algn="r">
              <a:spcBef>
                <a:spcPts val="400"/>
              </a:spcBef>
              <a:defRPr/>
            </a:pPr>
            <a:r>
              <a:rPr lang="en-US" dirty="0">
                <a:solidFill>
                  <a:schemeClr val="bg1"/>
                </a:solidFill>
              </a:rPr>
              <a:t>65 </a:t>
            </a:r>
            <a:r>
              <a:rPr lang="en-US" dirty="0" err="1">
                <a:solidFill>
                  <a:schemeClr val="bg1"/>
                </a:solidFill>
              </a:rPr>
              <a:t>.Net</a:t>
            </a:r>
            <a:r>
              <a:rPr lang="en-US" dirty="0">
                <a:solidFill>
                  <a:schemeClr val="bg1"/>
                </a:solidFill>
              </a:rPr>
              <a:t> Design  Patterns</a:t>
            </a:r>
          </a:p>
          <a:p>
            <a:pPr algn="r">
              <a:spcBef>
                <a:spcPts val="400"/>
              </a:spcBef>
              <a:defRPr/>
            </a:pPr>
            <a:r>
              <a:rPr lang="en-US" dirty="0">
                <a:solidFill>
                  <a:schemeClr val="bg1"/>
                </a:solidFill>
              </a:rPr>
              <a:t>ES 6, </a:t>
            </a:r>
            <a:r>
              <a:rPr lang="en-US" dirty="0" err="1">
                <a:solidFill>
                  <a:schemeClr val="bg1"/>
                </a:solidFill>
              </a:rPr>
              <a:t>Jquery</a:t>
            </a:r>
            <a:r>
              <a:rPr lang="en-US" dirty="0">
                <a:solidFill>
                  <a:schemeClr val="bg1"/>
                </a:solidFill>
              </a:rPr>
              <a:t> 3.x,D3.js,YAML,JSON</a:t>
            </a:r>
          </a:p>
          <a:p>
            <a:pPr algn="r">
              <a:spcBef>
                <a:spcPts val="400"/>
              </a:spcBef>
              <a:defRPr/>
            </a:pPr>
            <a:r>
              <a:rPr lang="en-US" dirty="0">
                <a:solidFill>
                  <a:schemeClr val="bg1"/>
                </a:solidFill>
              </a:rPr>
              <a:t>Aurelia, Post CSS, Lost Grid, AMD </a:t>
            </a:r>
          </a:p>
          <a:p>
            <a:pPr algn="r">
              <a:spcBef>
                <a:spcPts val="400"/>
              </a:spcBef>
              <a:defRPr/>
            </a:pPr>
            <a:r>
              <a:rPr lang="en-US" dirty="0">
                <a:solidFill>
                  <a:schemeClr val="bg1"/>
                </a:solidFill>
              </a:rPr>
              <a:t>Typescript, Angular 16 </a:t>
            </a:r>
          </a:p>
          <a:p>
            <a:pPr algn="r">
              <a:spcBef>
                <a:spcPts val="400"/>
              </a:spcBef>
              <a:defRPr/>
            </a:pPr>
            <a:r>
              <a:rPr lang="en-US" dirty="0" err="1">
                <a:solidFill>
                  <a:schemeClr val="bg1"/>
                </a:solidFill>
              </a:rPr>
              <a:t>Vue</a:t>
            </a:r>
            <a:r>
              <a:rPr lang="en-US" dirty="0">
                <a:solidFill>
                  <a:schemeClr val="bg1"/>
                </a:solidFill>
              </a:rPr>
              <a:t> </a:t>
            </a:r>
            <a:r>
              <a:rPr lang="en-US" dirty="0" err="1">
                <a:solidFill>
                  <a:schemeClr val="bg1"/>
                </a:solidFill>
              </a:rPr>
              <a:t>js</a:t>
            </a:r>
            <a:r>
              <a:rPr lang="en-US" dirty="0">
                <a:solidFill>
                  <a:schemeClr val="bg1"/>
                </a:solidFill>
              </a:rPr>
              <a:t>, Oracle Jet, Open UI 5 </a:t>
            </a:r>
          </a:p>
          <a:p>
            <a:pPr algn="r">
              <a:spcBef>
                <a:spcPts val="400"/>
              </a:spcBef>
              <a:defRPr/>
            </a:pPr>
            <a:r>
              <a:rPr lang="en-US" dirty="0">
                <a:solidFill>
                  <a:schemeClr val="bg1"/>
                </a:solidFill>
              </a:rPr>
              <a:t>Gatsby </a:t>
            </a:r>
            <a:r>
              <a:rPr lang="en-US" dirty="0" err="1">
                <a:solidFill>
                  <a:schemeClr val="bg1"/>
                </a:solidFill>
              </a:rPr>
              <a:t>js</a:t>
            </a:r>
            <a:r>
              <a:rPr lang="en-US" dirty="0">
                <a:solidFill>
                  <a:schemeClr val="bg1"/>
                </a:solidFill>
              </a:rPr>
              <a:t>, Metal </a:t>
            </a:r>
            <a:r>
              <a:rPr lang="en-US" dirty="0" err="1">
                <a:solidFill>
                  <a:schemeClr val="bg1"/>
                </a:solidFill>
              </a:rPr>
              <a:t>js</a:t>
            </a:r>
            <a:r>
              <a:rPr lang="en-US" dirty="0">
                <a:solidFill>
                  <a:schemeClr val="bg1"/>
                </a:solidFill>
              </a:rPr>
              <a:t>, </a:t>
            </a:r>
          </a:p>
          <a:p>
            <a:pPr algn="r">
              <a:spcBef>
                <a:spcPts val="400"/>
              </a:spcBef>
              <a:defRPr/>
            </a:pPr>
            <a:r>
              <a:rPr lang="en-US" dirty="0">
                <a:solidFill>
                  <a:schemeClr val="bg1"/>
                </a:solidFill>
              </a:rPr>
              <a:t>React 18.x &amp;  Redux , React native  </a:t>
            </a:r>
          </a:p>
          <a:p>
            <a:pPr algn="r">
              <a:spcBef>
                <a:spcPts val="400"/>
              </a:spcBef>
              <a:defRPr/>
            </a:pPr>
            <a:r>
              <a:rPr lang="en-US" dirty="0">
                <a:solidFill>
                  <a:schemeClr val="bg1"/>
                </a:solidFill>
              </a:rPr>
              <a:t>Ext JS 6, Backbone ,Kendo UI </a:t>
            </a:r>
          </a:p>
          <a:p>
            <a:pPr algn="r">
              <a:spcBef>
                <a:spcPts val="400"/>
              </a:spcBef>
              <a:defRPr/>
            </a:pPr>
            <a:r>
              <a:rPr lang="en-US" dirty="0">
                <a:solidFill>
                  <a:schemeClr val="bg1"/>
                </a:solidFill>
              </a:rPr>
              <a:t>Node </a:t>
            </a:r>
            <a:r>
              <a:rPr lang="en-US" dirty="0" err="1">
                <a:solidFill>
                  <a:schemeClr val="bg1"/>
                </a:solidFill>
              </a:rPr>
              <a:t>js</a:t>
            </a:r>
            <a:r>
              <a:rPr lang="en-US" dirty="0">
                <a:solidFill>
                  <a:schemeClr val="bg1"/>
                </a:solidFill>
              </a:rPr>
              <a:t>, Mongo DB &amp; </a:t>
            </a:r>
            <a:r>
              <a:rPr lang="en-US" dirty="0" err="1">
                <a:solidFill>
                  <a:schemeClr val="bg1"/>
                </a:solidFill>
              </a:rPr>
              <a:t>Restify</a:t>
            </a:r>
            <a:r>
              <a:rPr lang="en-US" dirty="0">
                <a:solidFill>
                  <a:schemeClr val="bg1"/>
                </a:solidFill>
              </a:rPr>
              <a:t>  </a:t>
            </a:r>
          </a:p>
          <a:p>
            <a:pPr algn="r">
              <a:spcBef>
                <a:spcPts val="400"/>
              </a:spcBef>
              <a:defRPr/>
            </a:pPr>
            <a:r>
              <a:rPr lang="en-US" dirty="0">
                <a:solidFill>
                  <a:schemeClr val="bg1"/>
                </a:solidFill>
              </a:rPr>
              <a:t>Mocha, </a:t>
            </a:r>
            <a:r>
              <a:rPr lang="en-US" dirty="0" err="1">
                <a:solidFill>
                  <a:schemeClr val="bg1"/>
                </a:solidFill>
              </a:rPr>
              <a:t>Jasmine,Protractor</a:t>
            </a:r>
            <a:r>
              <a:rPr lang="en-US" dirty="0">
                <a:solidFill>
                  <a:schemeClr val="bg1"/>
                </a:solidFill>
              </a:rPr>
              <a:t>, Karma</a:t>
            </a:r>
          </a:p>
          <a:p>
            <a:pPr algn="r">
              <a:spcBef>
                <a:spcPts val="400"/>
              </a:spcBef>
              <a:defRPr/>
            </a:pPr>
            <a:r>
              <a:rPr lang="en-US" dirty="0">
                <a:solidFill>
                  <a:schemeClr val="bg1"/>
                </a:solidFill>
              </a:rPr>
              <a:t>Docker, </a:t>
            </a:r>
            <a:r>
              <a:rPr lang="en-US" dirty="0" err="1">
                <a:solidFill>
                  <a:schemeClr val="bg1"/>
                </a:solidFill>
              </a:rPr>
              <a:t>Webpack</a:t>
            </a:r>
            <a:r>
              <a:rPr lang="en-US" dirty="0">
                <a:solidFill>
                  <a:schemeClr val="bg1"/>
                </a:solidFill>
              </a:rPr>
              <a:t>, Grunt, Gulp,</a:t>
            </a:r>
          </a:p>
          <a:p>
            <a:pPr algn="r">
              <a:spcBef>
                <a:spcPts val="600"/>
              </a:spcBef>
              <a:defRPr/>
            </a:pPr>
            <a:endParaRPr lang="en-US" dirty="0">
              <a:solidFill>
                <a:schemeClr val="bg1"/>
              </a:solidFill>
            </a:endParaRPr>
          </a:p>
        </p:txBody>
      </p:sp>
      <p:pic>
        <p:nvPicPr>
          <p:cNvPr id="6" name="Picture 5">
            <a:extLst>
              <a:ext uri="{FF2B5EF4-FFF2-40B4-BE49-F238E27FC236}">
                <a16:creationId xmlns="" xmlns:a16="http://schemas.microsoft.com/office/drawing/2014/main" id="{AC32B986-563F-5779-E8F0-659FF08BE4DA}"/>
              </a:ext>
            </a:extLst>
          </p:cNvPr>
          <p:cNvPicPr>
            <a:picLocks noChangeAspect="1"/>
          </p:cNvPicPr>
          <p:nvPr/>
        </p:nvPicPr>
        <p:blipFill>
          <a:blip r:embed="rId2" cstate="print"/>
          <a:srcRect/>
          <a:stretch>
            <a:fillRect/>
          </a:stretch>
        </p:blipFill>
        <p:spPr bwMode="auto">
          <a:xfrm>
            <a:off x="2399389" y="96812"/>
            <a:ext cx="2247609" cy="3402346"/>
          </a:xfrm>
          <a:prstGeom prst="rect">
            <a:avLst/>
          </a:prstGeom>
          <a:noFill/>
          <a:ln w="9525">
            <a:noFill/>
            <a:miter lim="800000"/>
            <a:headEnd/>
            <a:tailEnd/>
          </a:ln>
        </p:spPr>
      </p:pic>
      <p:sp>
        <p:nvSpPr>
          <p:cNvPr id="2" name="TextBox 1"/>
          <p:cNvSpPr txBox="1"/>
          <p:nvPr/>
        </p:nvSpPr>
        <p:spPr>
          <a:xfrm>
            <a:off x="0" y="4120266"/>
            <a:ext cx="6892413" cy="523220"/>
          </a:xfrm>
          <a:prstGeom prst="rect">
            <a:avLst/>
          </a:prstGeom>
          <a:noFill/>
        </p:spPr>
        <p:txBody>
          <a:bodyPr wrap="square" rtlCol="0">
            <a:spAutoFit/>
          </a:bodyPr>
          <a:lstStyle/>
          <a:p>
            <a:pPr algn="ctr"/>
            <a:r>
              <a:rPr lang="en-US" sz="2800" dirty="0" smtClean="0">
                <a:solidFill>
                  <a:srgbClr val="FF0000"/>
                </a:solidFill>
                <a:latin typeface="Arial Rounded MT Bold" panose="020F0704030504030204" pitchFamily="34" charset="0"/>
              </a:rPr>
              <a:t>React &amp; React native with </a:t>
            </a:r>
            <a:r>
              <a:rPr lang="en-US" sz="2800" dirty="0" err="1" smtClean="0">
                <a:solidFill>
                  <a:srgbClr val="FF0000"/>
                </a:solidFill>
                <a:latin typeface="Arial Rounded MT Bold" panose="020F0704030504030204" pitchFamily="34" charset="0"/>
              </a:rPr>
              <a:t>Redux</a:t>
            </a:r>
            <a:endParaRPr lang="en-US" sz="2800" dirty="0">
              <a:solidFill>
                <a:srgbClr val="FF0000"/>
              </a:solidFill>
              <a:latin typeface="Arial Rounded MT Bold" panose="020F0704030504030204" pitchFamily="34" charset="0"/>
            </a:endParaRPr>
          </a:p>
        </p:txBody>
      </p:sp>
      <p:sp>
        <p:nvSpPr>
          <p:cNvPr id="3" name="TextBox 2"/>
          <p:cNvSpPr txBox="1"/>
          <p:nvPr/>
        </p:nvSpPr>
        <p:spPr>
          <a:xfrm>
            <a:off x="975012" y="6622861"/>
            <a:ext cx="6030410" cy="369332"/>
          </a:xfrm>
          <a:prstGeom prst="rect">
            <a:avLst/>
          </a:prstGeom>
          <a:noFill/>
        </p:spPr>
        <p:txBody>
          <a:bodyPr wrap="square" rtlCol="0">
            <a:spAutoFit/>
          </a:bodyPr>
          <a:lstStyle/>
          <a:p>
            <a:r>
              <a:rPr lang="en-US" dirty="0"/>
              <a:t>https://www.educba.com/what-is-react-native/</a:t>
            </a:r>
            <a:endParaRPr lang="en-US" dirty="0"/>
          </a:p>
        </p:txBody>
      </p:sp>
    </p:spTree>
    <p:extLst>
      <p:ext uri="{BB962C8B-B14F-4D97-AF65-F5344CB8AC3E}">
        <p14:creationId xmlns:p14="http://schemas.microsoft.com/office/powerpoint/2010/main" val="76239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57E4077-BAC5-5EB7-898B-106926D74694}"/>
              </a:ext>
            </a:extLst>
          </p:cNvPr>
          <p:cNvSpPr txBox="1"/>
          <p:nvPr/>
        </p:nvSpPr>
        <p:spPr>
          <a:xfrm>
            <a:off x="-1" y="1925756"/>
            <a:ext cx="12103510" cy="4616648"/>
          </a:xfrm>
          <a:prstGeom prst="rect">
            <a:avLst/>
          </a:prstGeom>
          <a:noFill/>
        </p:spPr>
        <p:txBody>
          <a:bodyPr wrap="square">
            <a:spAutoFit/>
          </a:bodyPr>
          <a:lstStyle/>
          <a:p>
            <a:pPr algn="ctr" fontAlgn="base"/>
            <a:r>
              <a:rPr lang="en-US" sz="2400" b="1" i="0" dirty="0">
                <a:solidFill>
                  <a:srgbClr val="C00000"/>
                </a:solidFill>
                <a:effectLst/>
                <a:latin typeface="Josefin Sans" pitchFamily="2" charset="0"/>
              </a:rPr>
              <a:t>Progressive web app (PWA)</a:t>
            </a:r>
          </a:p>
          <a:p>
            <a:pPr algn="l" fontAlgn="base"/>
            <a:r>
              <a:rPr lang="en-US" b="1" i="0" dirty="0">
                <a:solidFill>
                  <a:srgbClr val="FFFFFF"/>
                </a:solidFill>
                <a:effectLst/>
                <a:latin typeface="Josefin Sans" pitchFamily="2" charset="0"/>
              </a:rPr>
              <a:t>Web App</a:t>
            </a:r>
          </a:p>
          <a:p>
            <a:pPr algn="l" fontAlgn="base"/>
            <a:endParaRPr lang="en-US" b="1" dirty="0">
              <a:solidFill>
                <a:srgbClr val="FFFFFF"/>
              </a:solidFill>
              <a:latin typeface="Josefin Sans" pitchFamily="2" charset="0"/>
            </a:endParaRPr>
          </a:p>
          <a:p>
            <a:pPr algn="l" fontAlgn="base"/>
            <a:endParaRPr lang="en-US" b="1" i="0" dirty="0">
              <a:solidFill>
                <a:srgbClr val="FFFFFF"/>
              </a:solidFill>
              <a:effectLst/>
              <a:latin typeface="Josefin Sans" pitchFamily="2" charset="0"/>
            </a:endParaRPr>
          </a:p>
          <a:p>
            <a:pPr algn="l" fontAlgn="base"/>
            <a:endParaRPr lang="en-US" b="1" i="0" dirty="0">
              <a:solidFill>
                <a:srgbClr val="FFFFFF"/>
              </a:solidFill>
              <a:effectLst/>
              <a:latin typeface="Josefin Sans" pitchFamily="2" charset="0"/>
            </a:endParaRPr>
          </a:p>
          <a:p>
            <a:pPr marL="342900" indent="-34290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A progressive web application, commonly known as a PWA, is a type of application software delivered through the web, built using common web technologies including HTML, CSS, JavaScript, and </a:t>
            </a:r>
            <a:r>
              <a:rPr lang="en-US" sz="2000" b="0" i="0" dirty="0" err="1">
                <a:effectLst/>
                <a:latin typeface="MS Reference Sans Serif" panose="020B0604030504040204" pitchFamily="34" charset="0"/>
              </a:rPr>
              <a:t>WebAssembly</a:t>
            </a:r>
            <a:r>
              <a:rPr lang="en-US" sz="2000" b="0" i="0" dirty="0">
                <a:effectLst/>
                <a:latin typeface="MS Reference Sans Serif" panose="020B0604030504040204" pitchFamily="34" charset="0"/>
              </a:rPr>
              <a:t>. </a:t>
            </a:r>
          </a:p>
          <a:p>
            <a:pPr marL="342900" indent="-342900" algn="just" fontAlgn="base">
              <a:lnSpc>
                <a:spcPct val="150000"/>
              </a:lnSpc>
              <a:buFont typeface="Arial" panose="020B0604020202020204" pitchFamily="34" charset="0"/>
              <a:buChar char="•"/>
            </a:pPr>
            <a:endParaRPr lang="en-US" sz="2000" b="0" i="0" dirty="0">
              <a:effectLst/>
              <a:latin typeface="MS Reference Sans Serif" panose="020B0604030504040204" pitchFamily="34" charset="0"/>
            </a:endParaRPr>
          </a:p>
          <a:p>
            <a:pPr marL="342900" indent="-34290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PWA offers the look and feel of an app but is accessible via a web browser. They’re improved with APIs to deliver more features beyond standard web apps</a:t>
            </a:r>
            <a:r>
              <a:rPr lang="en-US" sz="2000" b="0" i="0" dirty="0" smtClean="0">
                <a:effectLst/>
                <a:latin typeface="MS Reference Sans Serif" panose="020B0604030504040204" pitchFamily="34" charset="0"/>
              </a:rPr>
              <a:t>. </a:t>
            </a:r>
            <a:endParaRPr lang="en-US" sz="2000" b="0" i="0" dirty="0">
              <a:effectLst/>
              <a:latin typeface="MS Reference Sans Serif" panose="020B0604030504040204" pitchFamily="34" charset="0"/>
            </a:endParaRPr>
          </a:p>
          <a:p>
            <a:pPr algn="l" fontAlgn="base"/>
            <a:endParaRPr lang="en-US" sz="1600" b="1" i="0" dirty="0">
              <a:effectLst/>
              <a:latin typeface="MS Reference Sans Serif" panose="020B0604030504040204" pitchFamily="34" charset="0"/>
            </a:endParaRPr>
          </a:p>
        </p:txBody>
      </p:sp>
    </p:spTree>
    <p:extLst>
      <p:ext uri="{BB962C8B-B14F-4D97-AF65-F5344CB8AC3E}">
        <p14:creationId xmlns:p14="http://schemas.microsoft.com/office/powerpoint/2010/main" val="2307596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57E4077-BAC5-5EB7-898B-106926D74694}"/>
              </a:ext>
            </a:extLst>
          </p:cNvPr>
          <p:cNvSpPr txBox="1"/>
          <p:nvPr/>
        </p:nvSpPr>
        <p:spPr>
          <a:xfrm>
            <a:off x="-127820" y="2070783"/>
            <a:ext cx="12103510" cy="4616648"/>
          </a:xfrm>
          <a:prstGeom prst="rect">
            <a:avLst/>
          </a:prstGeom>
          <a:noFill/>
        </p:spPr>
        <p:txBody>
          <a:bodyPr wrap="square">
            <a:spAutoFit/>
          </a:bodyPr>
          <a:lstStyle/>
          <a:p>
            <a:pPr algn="ctr" fontAlgn="base"/>
            <a:r>
              <a:rPr lang="en-US" sz="2400" b="1" i="0" dirty="0">
                <a:solidFill>
                  <a:srgbClr val="C00000"/>
                </a:solidFill>
                <a:effectLst/>
                <a:latin typeface="Josefin Sans" pitchFamily="2" charset="0"/>
              </a:rPr>
              <a:t>Native app (PWA)</a:t>
            </a:r>
          </a:p>
          <a:p>
            <a:pPr algn="l" fontAlgn="base"/>
            <a:r>
              <a:rPr lang="en-US" b="1" i="0" dirty="0">
                <a:solidFill>
                  <a:srgbClr val="FFFFFF"/>
                </a:solidFill>
                <a:effectLst/>
                <a:latin typeface="Josefin Sans" pitchFamily="2" charset="0"/>
              </a:rPr>
              <a:t>Web App</a:t>
            </a:r>
          </a:p>
          <a:p>
            <a:pPr algn="l" fontAlgn="base"/>
            <a:r>
              <a:rPr lang="en-US" sz="2400" b="1" i="0" dirty="0">
                <a:solidFill>
                  <a:srgbClr val="FFFFFF"/>
                </a:solidFill>
                <a:effectLst/>
                <a:latin typeface="Josefin Sans" pitchFamily="2" charset="0"/>
              </a:rPr>
              <a:t>What is a Native App?</a:t>
            </a:r>
          </a:p>
          <a:p>
            <a:pPr marL="457200" indent="-45720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A native mobile app is a smartphone application written in a programming language particular to the platform, such as Java for Android. Native mobile apps have a high level of performance and dependability.</a:t>
            </a:r>
          </a:p>
          <a:p>
            <a:pPr marL="457200" indent="-45720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Native apps have the advantage of being faster and more dependable in terms of performance due to their solitary focus. They use the device’s resources more efficiently than other sorts of mobile apps. It utilizes the native device UI, giving users a more optimized customer experience.</a:t>
            </a:r>
          </a:p>
          <a:p>
            <a:pPr algn="l" fontAlgn="base"/>
            <a:endParaRPr lang="en-US" sz="1600" b="1" i="0" dirty="0">
              <a:effectLst/>
              <a:latin typeface="MS Reference Sans Serif" panose="020B0604030504040204" pitchFamily="34" charset="0"/>
            </a:endParaRPr>
          </a:p>
        </p:txBody>
      </p:sp>
      <p:pic>
        <p:nvPicPr>
          <p:cNvPr id="7170" name="Picture 2">
            <a:extLst>
              <a:ext uri="{FF2B5EF4-FFF2-40B4-BE49-F238E27FC236}">
                <a16:creationId xmlns="" xmlns:a16="http://schemas.microsoft.com/office/drawing/2014/main" id="{3C8B3C1E-2C35-414C-81FB-58749EDEAB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435" t="9979" r="16551" b="17593"/>
          <a:stretch/>
        </p:blipFill>
        <p:spPr bwMode="auto">
          <a:xfrm>
            <a:off x="8347587" y="685800"/>
            <a:ext cx="3628103" cy="220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72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57E4077-BAC5-5EB7-898B-106926D74694}"/>
              </a:ext>
            </a:extLst>
          </p:cNvPr>
          <p:cNvSpPr txBox="1"/>
          <p:nvPr/>
        </p:nvSpPr>
        <p:spPr>
          <a:xfrm>
            <a:off x="88490" y="757084"/>
            <a:ext cx="12103510" cy="2031325"/>
          </a:xfrm>
          <a:prstGeom prst="rect">
            <a:avLst/>
          </a:prstGeom>
          <a:noFill/>
        </p:spPr>
        <p:txBody>
          <a:bodyPr wrap="square">
            <a:spAutoFit/>
          </a:bodyPr>
          <a:lstStyle/>
          <a:p>
            <a:pPr algn="ctr" fontAlgn="base"/>
            <a:r>
              <a:rPr lang="en-US" sz="2400" b="1" i="0" dirty="0">
                <a:solidFill>
                  <a:srgbClr val="C00000"/>
                </a:solidFill>
                <a:effectLst/>
                <a:latin typeface="Josefin Sans" pitchFamily="2" charset="0"/>
              </a:rPr>
              <a:t>Advantages of hybrid </a:t>
            </a:r>
            <a:r>
              <a:rPr lang="en-US" sz="2400" b="1" i="0" dirty="0" err="1">
                <a:solidFill>
                  <a:srgbClr val="C00000"/>
                </a:solidFill>
                <a:effectLst/>
                <a:latin typeface="Josefin Sans" pitchFamily="2" charset="0"/>
              </a:rPr>
              <a:t>app</a:t>
            </a:r>
            <a:r>
              <a:rPr lang="en-US" b="1" i="0" dirty="0" err="1">
                <a:solidFill>
                  <a:srgbClr val="FFFFFF"/>
                </a:solidFill>
                <a:effectLst/>
                <a:latin typeface="Josefin Sans" pitchFamily="2" charset="0"/>
              </a:rPr>
              <a:t>pp</a:t>
            </a:r>
            <a:endParaRPr lang="en-US" b="1" i="0" dirty="0">
              <a:solidFill>
                <a:srgbClr val="FFFFFF"/>
              </a:solidFill>
              <a:effectLst/>
              <a:latin typeface="Josefin Sans" pitchFamily="2" charset="0"/>
            </a:endParaRPr>
          </a:p>
          <a:p>
            <a:pPr algn="l" fontAlgn="base"/>
            <a:r>
              <a:rPr lang="en-US" sz="2400" b="1" i="0" dirty="0">
                <a:solidFill>
                  <a:srgbClr val="FFFFFF"/>
                </a:solidFill>
                <a:effectLst/>
                <a:latin typeface="Josefin Sans" pitchFamily="2" charset="0"/>
              </a:rPr>
              <a:t>What is a Native Apps?</a:t>
            </a:r>
          </a:p>
          <a:p>
            <a:pPr marL="342900" indent="-342900" algn="just" fontAlgn="base">
              <a:lnSpc>
                <a:spcPct val="150000"/>
              </a:lnSpc>
              <a:buFont typeface="Arial" panose="020B0604020202020204" pitchFamily="34" charset="0"/>
              <a:buChar char="•"/>
            </a:pPr>
            <a:r>
              <a:rPr lang="en-US" sz="2000" dirty="0">
                <a:latin typeface="MS Reference Sans Serif" panose="020B0604030504040204" pitchFamily="34" charset="0"/>
              </a:rPr>
              <a:t>H</a:t>
            </a:r>
            <a:r>
              <a:rPr lang="en-US" sz="2000" b="0" i="0" dirty="0">
                <a:effectLst/>
                <a:latin typeface="MS Reference Sans Serif" panose="020B0604030504040204" pitchFamily="34" charset="0"/>
              </a:rPr>
              <a:t>ybrid mobile apps cost less than native ones and also takes less time to create them and it is easier to manage them.</a:t>
            </a:r>
          </a:p>
          <a:p>
            <a:pPr algn="l" fontAlgn="base"/>
            <a:endParaRPr lang="en-US" sz="1600" b="1" i="0" dirty="0">
              <a:effectLst/>
              <a:latin typeface="MS Reference Sans Serif" panose="020B0604030504040204" pitchFamily="34" charset="0"/>
            </a:endParaRPr>
          </a:p>
        </p:txBody>
      </p:sp>
      <p:pic>
        <p:nvPicPr>
          <p:cNvPr id="8194" name="Picture 2">
            <a:extLst>
              <a:ext uri="{FF2B5EF4-FFF2-40B4-BE49-F238E27FC236}">
                <a16:creationId xmlns="" xmlns:a16="http://schemas.microsoft.com/office/drawing/2014/main" id="{4B70F280-8A93-513E-F8DB-A6906E2D46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18" t="8338" r="10837" b="7926"/>
          <a:stretch/>
        </p:blipFill>
        <p:spPr bwMode="auto">
          <a:xfrm>
            <a:off x="2807109" y="2711958"/>
            <a:ext cx="6577781" cy="410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058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57E4077-BAC5-5EB7-898B-106926D74694}"/>
              </a:ext>
            </a:extLst>
          </p:cNvPr>
          <p:cNvSpPr txBox="1"/>
          <p:nvPr/>
        </p:nvSpPr>
        <p:spPr>
          <a:xfrm>
            <a:off x="44245" y="1379577"/>
            <a:ext cx="12103510" cy="5170646"/>
          </a:xfrm>
          <a:prstGeom prst="rect">
            <a:avLst/>
          </a:prstGeom>
          <a:noFill/>
        </p:spPr>
        <p:txBody>
          <a:bodyPr wrap="square">
            <a:spAutoFit/>
          </a:bodyPr>
          <a:lstStyle/>
          <a:p>
            <a:pPr algn="ctr" fontAlgn="base"/>
            <a:r>
              <a:rPr lang="en-US" sz="2400" b="1" i="0" dirty="0">
                <a:solidFill>
                  <a:schemeClr val="accent2"/>
                </a:solidFill>
                <a:effectLst/>
                <a:latin typeface="Josefin Sans" pitchFamily="2" charset="0"/>
              </a:rPr>
              <a:t>Advantages of hybrid app</a:t>
            </a:r>
            <a:endParaRPr lang="en-US" b="1" i="0" dirty="0">
              <a:solidFill>
                <a:schemeClr val="accent2"/>
              </a:solidFill>
              <a:effectLst/>
              <a:latin typeface="Josefin Sans" pitchFamily="2" charset="0"/>
            </a:endParaRPr>
          </a:p>
          <a:p>
            <a:pPr algn="l" fontAlgn="base">
              <a:spcAft>
                <a:spcPts val="600"/>
              </a:spcAft>
              <a:buFont typeface="Arial" panose="020B0604020202020204" pitchFamily="34" charset="0"/>
              <a:buChar char="•"/>
            </a:pPr>
            <a:r>
              <a:rPr lang="en-US" sz="2000" b="1" i="0" dirty="0">
                <a:effectLst/>
                <a:latin typeface="inherit"/>
              </a:rPr>
              <a:t>Faster Build Time:</a:t>
            </a:r>
            <a:r>
              <a:rPr lang="en-US" sz="2000" b="0" i="0" dirty="0">
                <a:effectLst/>
                <a:latin typeface="inherit"/>
              </a:rPr>
              <a:t> Since there is one codebase to manage the application, it takes less time to build a hybrid than native apps.</a:t>
            </a:r>
          </a:p>
          <a:p>
            <a:pPr algn="l" fontAlgn="base">
              <a:spcAft>
                <a:spcPts val="600"/>
              </a:spcAft>
              <a:buFont typeface="Arial" panose="020B0604020202020204" pitchFamily="34" charset="0"/>
              <a:buChar char="•"/>
            </a:pPr>
            <a:r>
              <a:rPr lang="en-US" sz="2000" b="1" i="0" dirty="0">
                <a:effectLst/>
                <a:latin typeface="inherit"/>
              </a:rPr>
              <a:t>Low Cost of Development:</a:t>
            </a:r>
            <a:r>
              <a:rPr lang="en-US" sz="2000" b="0" i="0" dirty="0">
                <a:effectLst/>
                <a:latin typeface="inherit"/>
              </a:rPr>
              <a:t> Hybrid mobile apps cost less than native apps. Due to the fact that developers write one set of code for all the operating systems. </a:t>
            </a:r>
          </a:p>
          <a:p>
            <a:pPr algn="l" fontAlgn="base">
              <a:spcAft>
                <a:spcPts val="600"/>
              </a:spcAft>
              <a:buFont typeface="Arial" panose="020B0604020202020204" pitchFamily="34" charset="0"/>
              <a:buChar char="•"/>
            </a:pPr>
            <a:r>
              <a:rPr lang="en-US" sz="2000" b="1" i="0" dirty="0">
                <a:effectLst/>
                <a:latin typeface="inherit"/>
              </a:rPr>
              <a:t>Wider Market Reach: </a:t>
            </a:r>
            <a:r>
              <a:rPr lang="en-US" sz="2000" b="0" i="0" dirty="0">
                <a:effectLst/>
                <a:latin typeface="inherit"/>
              </a:rPr>
              <a:t>Because hybrid apps use a single codebase, they can be deployed across devices. For example, when we build them for Android, </a:t>
            </a:r>
            <a:r>
              <a:rPr lang="en-US" sz="2000" dirty="0">
                <a:latin typeface="inherit"/>
              </a:rPr>
              <a:t>we </a:t>
            </a:r>
            <a:r>
              <a:rPr lang="en-US" sz="2000" b="0" i="0" dirty="0">
                <a:effectLst/>
                <a:latin typeface="inherit"/>
              </a:rPr>
              <a:t>can easily launch them on iOS.</a:t>
            </a:r>
          </a:p>
          <a:p>
            <a:pPr algn="l" fontAlgn="base">
              <a:spcAft>
                <a:spcPts val="600"/>
              </a:spcAft>
              <a:buFont typeface="Arial" panose="020B0604020202020204" pitchFamily="34" charset="0"/>
              <a:buChar char="•"/>
            </a:pPr>
            <a:r>
              <a:rPr lang="en-US" sz="2000" b="1" i="0" dirty="0">
                <a:effectLst/>
                <a:latin typeface="inherit"/>
              </a:rPr>
              <a:t>Offline Availability:</a:t>
            </a:r>
            <a:r>
              <a:rPr lang="en-US" sz="2000" b="0" i="0" dirty="0">
                <a:effectLst/>
                <a:latin typeface="inherit"/>
              </a:rPr>
              <a:t> Hybrid mobile apps will work in an offline mode due to their native infrastructure. Users can still load the </a:t>
            </a:r>
            <a:r>
              <a:rPr lang="en-US" sz="2000" b="0" i="0" dirty="0" err="1">
                <a:effectLst/>
                <a:latin typeface="inherit"/>
              </a:rPr>
              <a:t>programme</a:t>
            </a:r>
            <a:r>
              <a:rPr lang="en-US" sz="2000" b="0" i="0" dirty="0">
                <a:effectLst/>
                <a:latin typeface="inherit"/>
              </a:rPr>
              <a:t> and see previously loaded data even if they can’t access real-time data.</a:t>
            </a:r>
          </a:p>
          <a:p>
            <a:pPr algn="l" fontAlgn="base">
              <a:spcAft>
                <a:spcPts val="600"/>
              </a:spcAft>
              <a:buFont typeface="Arial" panose="020B0604020202020204" pitchFamily="34" charset="0"/>
              <a:buChar char="•"/>
            </a:pPr>
            <a:r>
              <a:rPr lang="en-US" sz="2000" b="1" i="0" dirty="0">
                <a:effectLst/>
                <a:latin typeface="inherit"/>
              </a:rPr>
              <a:t>Enhanced UI/UX:</a:t>
            </a:r>
            <a:r>
              <a:rPr lang="en-US" sz="2000" b="0" i="0" dirty="0">
                <a:effectLst/>
                <a:latin typeface="inherit"/>
              </a:rPr>
              <a:t> </a:t>
            </a:r>
            <a:r>
              <a:rPr lang="en-US" sz="2000" b="0" i="0" dirty="0" smtClean="0">
                <a:effectLst/>
                <a:latin typeface="inherit"/>
              </a:rPr>
              <a:t>It </a:t>
            </a:r>
            <a:r>
              <a:rPr lang="en-US" sz="2000" b="0" i="0" dirty="0">
                <a:effectLst/>
                <a:latin typeface="inherit"/>
              </a:rPr>
              <a:t>offers a consistent and flawless user experience across iOS and Android platforms.</a:t>
            </a:r>
          </a:p>
          <a:p>
            <a:pPr algn="l" fontAlgn="base">
              <a:spcAft>
                <a:spcPts val="600"/>
              </a:spcAft>
              <a:buFont typeface="Arial" panose="020B0604020202020204" pitchFamily="34" charset="0"/>
              <a:buChar char="•"/>
            </a:pPr>
            <a:r>
              <a:rPr lang="en-US" sz="2000" b="1" i="0" dirty="0">
                <a:effectLst/>
                <a:latin typeface="inherit"/>
              </a:rPr>
              <a:t>Easy to Maintain: </a:t>
            </a:r>
            <a:r>
              <a:rPr lang="en-US" sz="2000" b="0" i="0" dirty="0">
                <a:effectLst/>
                <a:latin typeface="inherit"/>
              </a:rPr>
              <a:t>Hybrid mobile app development offers simplified maintenance. A hybrid app eliminates versioning and makes app management as simple as updating a web page, that too in real-time.</a:t>
            </a:r>
          </a:p>
          <a:p>
            <a:pPr algn="l" fontAlgn="base">
              <a:spcAft>
                <a:spcPts val="600"/>
              </a:spcAft>
            </a:pPr>
            <a:endParaRPr lang="en-US" sz="1600" b="1" i="0" dirty="0">
              <a:effectLst/>
              <a:latin typeface="Josefin Sans" pitchFamily="2" charset="0"/>
            </a:endParaRPr>
          </a:p>
        </p:txBody>
      </p:sp>
    </p:spTree>
    <p:extLst>
      <p:ext uri="{BB962C8B-B14F-4D97-AF65-F5344CB8AC3E}">
        <p14:creationId xmlns:p14="http://schemas.microsoft.com/office/powerpoint/2010/main" val="3897372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 xmlns:a16="http://schemas.microsoft.com/office/drawing/2014/main" id="{E7E2AACC-2F24-5BBF-82AC-83F4D1F4E5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43" t="8886" r="10046" b="16991"/>
          <a:stretch/>
        </p:blipFill>
        <p:spPr bwMode="auto">
          <a:xfrm>
            <a:off x="1307689" y="1396180"/>
            <a:ext cx="9731859" cy="512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2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What is React-native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48140BC0-1AAE-D621-85CB-67BD4C4F02B5}"/>
              </a:ext>
            </a:extLst>
          </p:cNvPr>
          <p:cNvSpPr txBox="1"/>
          <p:nvPr/>
        </p:nvSpPr>
        <p:spPr>
          <a:xfrm>
            <a:off x="100428" y="1307690"/>
            <a:ext cx="11710219" cy="2246769"/>
          </a:xfrm>
          <a:prstGeom prst="rect">
            <a:avLst/>
          </a:prstGeom>
          <a:noFill/>
        </p:spPr>
        <p:txBody>
          <a:bodyPr wrap="square">
            <a:spAutoFit/>
          </a:bodyPr>
          <a:lstStyle/>
          <a:p>
            <a:r>
              <a:rPr lang="en-IN" sz="2000" dirty="0" smtClean="0">
                <a:latin typeface="MS Reference Sans Serif" panose="020B0604030504040204" pitchFamily="34" charset="0"/>
              </a:rPr>
              <a:t>React </a:t>
            </a:r>
            <a:r>
              <a:rPr lang="en-IN" sz="2000" dirty="0">
                <a:latin typeface="MS Reference Sans Serif" panose="020B0604030504040204" pitchFamily="34" charset="0"/>
              </a:rPr>
              <a:t>Native is a library built with the same API as </a:t>
            </a:r>
            <a:r>
              <a:rPr lang="en-IN" sz="2000" u="sng" dirty="0" smtClean="0">
                <a:latin typeface="MS Reference Sans Serif" panose="020B0604030504040204" pitchFamily="34" charset="0"/>
              </a:rPr>
              <a:t>React</a:t>
            </a:r>
            <a:r>
              <a:rPr lang="en-IN" sz="2000" dirty="0" smtClean="0">
                <a:latin typeface="MS Reference Sans Serif" panose="020B0604030504040204" pitchFamily="34" charset="0"/>
              </a:rPr>
              <a:t>.</a:t>
            </a:r>
          </a:p>
          <a:p>
            <a:endParaRPr lang="en-IN" sz="2000" dirty="0">
              <a:latin typeface="MS Reference Sans Serif" panose="020B0604030504040204" pitchFamily="34" charset="0"/>
            </a:endParaRPr>
          </a:p>
          <a:p>
            <a:r>
              <a:rPr lang="en-IN" sz="2000" dirty="0" smtClean="0">
                <a:latin typeface="MS Reference Sans Serif" panose="020B0604030504040204" pitchFamily="34" charset="0"/>
              </a:rPr>
              <a:t>React native supports all the features of react like props/state, components, component life cycle methods, hooks, context </a:t>
            </a:r>
            <a:r>
              <a:rPr lang="en-IN" sz="2000" dirty="0" err="1" smtClean="0">
                <a:latin typeface="MS Reference Sans Serif" panose="020B0604030504040204" pitchFamily="34" charset="0"/>
              </a:rPr>
              <a:t>api</a:t>
            </a:r>
            <a:r>
              <a:rPr lang="en-IN" sz="2000" dirty="0" smtClean="0">
                <a:latin typeface="MS Reference Sans Serif" panose="020B0604030504040204" pitchFamily="34" charset="0"/>
              </a:rPr>
              <a:t> and </a:t>
            </a:r>
            <a:r>
              <a:rPr lang="en-IN" sz="2000" dirty="0" err="1" smtClean="0">
                <a:latin typeface="MS Reference Sans Serif" panose="020B0604030504040204" pitchFamily="34" charset="0"/>
              </a:rPr>
              <a:t>redux</a:t>
            </a:r>
            <a:r>
              <a:rPr lang="en-IN" sz="2000" dirty="0" smtClean="0">
                <a:latin typeface="MS Reference Sans Serif" panose="020B0604030504040204" pitchFamily="34" charset="0"/>
              </a:rPr>
              <a:t> state management library integration.</a:t>
            </a:r>
          </a:p>
          <a:p>
            <a:r>
              <a:rPr lang="en-IN" sz="2000" dirty="0" smtClean="0">
                <a:latin typeface="MS Reference Sans Serif" panose="020B0604030504040204" pitchFamily="34" charset="0"/>
              </a:rPr>
              <a:t> </a:t>
            </a:r>
            <a:endParaRPr lang="en-US" sz="2000" dirty="0">
              <a:latin typeface="MS Reference Sans Serif" panose="020B0604030504040204" pitchFamily="34" charset="0"/>
            </a:endParaRPr>
          </a:p>
          <a:p>
            <a:r>
              <a:rPr lang="en-IN" sz="2000" dirty="0">
                <a:latin typeface="MS Reference Sans Serif" panose="020B0604030504040204" pitchFamily="34" charset="0"/>
              </a:rPr>
              <a:t>It uses the same </a:t>
            </a:r>
            <a:r>
              <a:rPr lang="en-IN" sz="2000" i="1" dirty="0">
                <a:latin typeface="MS Reference Sans Serif" panose="020B0604030504040204" pitchFamily="34" charset="0"/>
              </a:rPr>
              <a:t>declarative UI paradigm</a:t>
            </a:r>
            <a:r>
              <a:rPr lang="en-IN" sz="2000" dirty="0">
                <a:latin typeface="MS Reference Sans Serif" panose="020B0604030504040204" pitchFamily="34" charset="0"/>
              </a:rPr>
              <a:t> but renders directly to native components. Write app once in React and run it on multiple native platforms, like Android and </a:t>
            </a:r>
            <a:r>
              <a:rPr lang="en-IN" sz="2000" dirty="0" err="1">
                <a:latin typeface="MS Reference Sans Serif" panose="020B0604030504040204" pitchFamily="34" charset="0"/>
              </a:rPr>
              <a:t>iOS</a:t>
            </a:r>
            <a:r>
              <a:rPr lang="en-IN" sz="2000" dirty="0">
                <a:latin typeface="MS Reference Sans Serif" panose="020B0604030504040204" pitchFamily="34" charset="0"/>
              </a:rPr>
              <a:t>.</a:t>
            </a:r>
            <a:endParaRPr lang="en-US" sz="2000" dirty="0">
              <a:latin typeface="MS Reference Sans Serif" panose="020B0604030504040204" pitchFamily="34" charset="0"/>
            </a:endParaRPr>
          </a:p>
        </p:txBody>
      </p:sp>
      <p:pic>
        <p:nvPicPr>
          <p:cNvPr id="5" name="Picture 4"/>
          <p:cNvPicPr/>
          <p:nvPr/>
        </p:nvPicPr>
        <p:blipFill>
          <a:blip r:embed="rId3"/>
          <a:stretch>
            <a:fillRect/>
          </a:stretch>
        </p:blipFill>
        <p:spPr>
          <a:xfrm>
            <a:off x="3810000" y="3554458"/>
            <a:ext cx="4636770" cy="3303541"/>
          </a:xfrm>
          <a:prstGeom prst="rect">
            <a:avLst/>
          </a:prstGeom>
        </p:spPr>
      </p:pic>
    </p:spTree>
    <p:extLst>
      <p:ext uri="{BB962C8B-B14F-4D97-AF65-F5344CB8AC3E}">
        <p14:creationId xmlns:p14="http://schemas.microsoft.com/office/powerpoint/2010/main" val="1276442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What is React-native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48140BC0-1AAE-D621-85CB-67BD4C4F02B5}"/>
              </a:ext>
            </a:extLst>
          </p:cNvPr>
          <p:cNvSpPr txBox="1"/>
          <p:nvPr/>
        </p:nvSpPr>
        <p:spPr>
          <a:xfrm>
            <a:off x="89542" y="1841090"/>
            <a:ext cx="11710219" cy="3785652"/>
          </a:xfrm>
          <a:prstGeom prst="rect">
            <a:avLst/>
          </a:prstGeom>
          <a:noFill/>
        </p:spPr>
        <p:txBody>
          <a:bodyPr wrap="square">
            <a:spAutoFit/>
          </a:bodyPr>
          <a:lstStyle/>
          <a:p>
            <a:pPr marL="342900" lvl="0" indent="-342900">
              <a:buFont typeface="Arial" panose="020B0604020202020204" pitchFamily="34" charset="0"/>
              <a:buChar char="•"/>
            </a:pPr>
            <a:r>
              <a:rPr lang="en-IN" sz="2000" dirty="0">
                <a:latin typeface="MS Reference Sans Serif" panose="020B0604030504040204" pitchFamily="34" charset="0"/>
              </a:rPr>
              <a:t>React Native will use </a:t>
            </a:r>
            <a:r>
              <a:rPr lang="en-IN" sz="2000" u="sng" dirty="0">
                <a:latin typeface="MS Reference Sans Serif" panose="020B0604030504040204" pitchFamily="34" charset="0"/>
                <a:hlinkClick r:id="rId3"/>
              </a:rPr>
              <a:t>Hermes</a:t>
            </a:r>
            <a:r>
              <a:rPr lang="en-IN" sz="2000" dirty="0">
                <a:latin typeface="MS Reference Sans Serif" panose="020B0604030504040204" pitchFamily="34" charset="0"/>
              </a:rPr>
              <a:t>, an open-source JavaScript engine optimized for React Native</a:t>
            </a:r>
            <a:r>
              <a:rPr lang="en-IN" sz="2000" dirty="0" smtClean="0">
                <a:latin typeface="MS Reference Sans Serif" panose="020B0604030504040204" pitchFamily="34" charset="0"/>
              </a:rPr>
              <a:t>.</a:t>
            </a:r>
          </a:p>
          <a:p>
            <a:pPr marL="342900" lvl="0" indent="-342900">
              <a:buFont typeface="Arial" panose="020B0604020202020204" pitchFamily="34" charset="0"/>
              <a:buChar char="•"/>
            </a:pPr>
            <a:endParaRPr lang="en-US" sz="2000" dirty="0">
              <a:latin typeface="MS Reference Sans Serif" panose="020B0604030504040204" pitchFamily="34" charset="0"/>
            </a:endParaRPr>
          </a:p>
          <a:p>
            <a:pPr marL="342900" lvl="0" indent="-342900">
              <a:buFont typeface="Arial" panose="020B0604020202020204" pitchFamily="34" charset="0"/>
              <a:buChar char="•"/>
            </a:pPr>
            <a:r>
              <a:rPr lang="en-IN" sz="2000" dirty="0">
                <a:latin typeface="MS Reference Sans Serif" panose="020B0604030504040204" pitchFamily="34" charset="0"/>
              </a:rPr>
              <a:t>If Hermes is disabled, React Native will use </a:t>
            </a:r>
            <a:r>
              <a:rPr lang="en-IN" sz="2000" u="sng" dirty="0" err="1">
                <a:latin typeface="MS Reference Sans Serif" panose="020B0604030504040204" pitchFamily="34" charset="0"/>
                <a:hlinkClick r:id="rId4"/>
              </a:rPr>
              <a:t>JavaScriptCore</a:t>
            </a:r>
            <a:r>
              <a:rPr lang="en-IN" sz="2000" dirty="0">
                <a:latin typeface="MS Reference Sans Serif" panose="020B0604030504040204" pitchFamily="34" charset="0"/>
              </a:rPr>
              <a:t>, the JavaScript engine that powers Safari. Note that on </a:t>
            </a:r>
            <a:r>
              <a:rPr lang="en-IN" sz="2000" dirty="0" err="1">
                <a:latin typeface="MS Reference Sans Serif" panose="020B0604030504040204" pitchFamily="34" charset="0"/>
              </a:rPr>
              <a:t>iOS</a:t>
            </a:r>
            <a:r>
              <a:rPr lang="en-IN" sz="2000" dirty="0">
                <a:latin typeface="MS Reference Sans Serif" panose="020B0604030504040204" pitchFamily="34" charset="0"/>
              </a:rPr>
              <a:t>, </a:t>
            </a:r>
            <a:r>
              <a:rPr lang="en-IN" sz="2000" dirty="0" err="1">
                <a:latin typeface="MS Reference Sans Serif" panose="020B0604030504040204" pitchFamily="34" charset="0"/>
              </a:rPr>
              <a:t>JavaScriptCore</a:t>
            </a:r>
            <a:r>
              <a:rPr lang="en-IN" sz="2000" dirty="0">
                <a:latin typeface="MS Reference Sans Serif" panose="020B0604030504040204" pitchFamily="34" charset="0"/>
              </a:rPr>
              <a:t> does not use JIT due to the absence of writable executable memory in </a:t>
            </a:r>
            <a:r>
              <a:rPr lang="en-IN" sz="2000" dirty="0" err="1">
                <a:latin typeface="MS Reference Sans Serif" panose="020B0604030504040204" pitchFamily="34" charset="0"/>
              </a:rPr>
              <a:t>iOS</a:t>
            </a:r>
            <a:r>
              <a:rPr lang="en-IN" sz="2000" dirty="0">
                <a:latin typeface="MS Reference Sans Serif" panose="020B0604030504040204" pitchFamily="34" charset="0"/>
              </a:rPr>
              <a:t> apps</a:t>
            </a:r>
            <a:r>
              <a:rPr lang="en-IN" sz="2000" dirty="0" smtClean="0">
                <a:latin typeface="MS Reference Sans Serif" panose="020B0604030504040204" pitchFamily="34" charset="0"/>
              </a:rPr>
              <a:t>.</a:t>
            </a:r>
          </a:p>
          <a:p>
            <a:pPr marL="342900" lvl="0" indent="-342900">
              <a:buFont typeface="Arial" panose="020B0604020202020204" pitchFamily="34" charset="0"/>
              <a:buChar char="•"/>
            </a:pPr>
            <a:endParaRPr lang="en-US" sz="2000" dirty="0">
              <a:latin typeface="MS Reference Sans Serif" panose="020B0604030504040204" pitchFamily="34" charset="0"/>
            </a:endParaRPr>
          </a:p>
          <a:p>
            <a:pPr marL="342900" lvl="0" indent="-342900">
              <a:buFont typeface="Arial" panose="020B0604020202020204" pitchFamily="34" charset="0"/>
              <a:buChar char="•"/>
            </a:pPr>
            <a:r>
              <a:rPr lang="en-IN" sz="2000" dirty="0">
                <a:latin typeface="MS Reference Sans Serif" panose="020B0604030504040204" pitchFamily="34" charset="0"/>
              </a:rPr>
              <a:t>When using Chrome debugging, all JavaScript code runs within Chrome itself, communicating with native code via </a:t>
            </a:r>
            <a:r>
              <a:rPr lang="en-IN" sz="2000" dirty="0" err="1">
                <a:latin typeface="MS Reference Sans Serif" panose="020B0604030504040204" pitchFamily="34" charset="0"/>
              </a:rPr>
              <a:t>WebSockets</a:t>
            </a:r>
            <a:r>
              <a:rPr lang="en-IN" sz="2000" dirty="0">
                <a:latin typeface="MS Reference Sans Serif" panose="020B0604030504040204" pitchFamily="34" charset="0"/>
              </a:rPr>
              <a:t>. </a:t>
            </a:r>
            <a:endParaRPr lang="en-IN" sz="2000" dirty="0" smtClean="0">
              <a:latin typeface="MS Reference Sans Serif" panose="020B0604030504040204" pitchFamily="34" charset="0"/>
            </a:endParaRPr>
          </a:p>
          <a:p>
            <a:pPr marL="342900" lvl="0" indent="-342900">
              <a:buFont typeface="Arial" panose="020B0604020202020204" pitchFamily="34" charset="0"/>
              <a:buChar char="•"/>
            </a:pPr>
            <a:endParaRPr lang="en-IN" sz="2000" dirty="0">
              <a:latin typeface="MS Reference Sans Serif" panose="020B0604030504040204" pitchFamily="34" charset="0"/>
            </a:endParaRPr>
          </a:p>
          <a:p>
            <a:pPr marL="342900" lvl="0" indent="-342900">
              <a:buFont typeface="Arial" panose="020B0604020202020204" pitchFamily="34" charset="0"/>
              <a:buChar char="•"/>
            </a:pPr>
            <a:r>
              <a:rPr lang="en-IN" sz="2000" dirty="0" smtClean="0">
                <a:latin typeface="MS Reference Sans Serif" panose="020B0604030504040204" pitchFamily="34" charset="0"/>
              </a:rPr>
              <a:t>Chrome </a:t>
            </a:r>
            <a:r>
              <a:rPr lang="en-IN" sz="2000" dirty="0">
                <a:latin typeface="MS Reference Sans Serif" panose="020B0604030504040204" pitchFamily="34" charset="0"/>
              </a:rPr>
              <a:t>uses </a:t>
            </a:r>
            <a:r>
              <a:rPr lang="en-IN" sz="2000" u="sng" dirty="0">
                <a:latin typeface="MS Reference Sans Serif" panose="020B0604030504040204" pitchFamily="34" charset="0"/>
                <a:hlinkClick r:id="rId5"/>
              </a:rPr>
              <a:t>V8</a:t>
            </a:r>
            <a:r>
              <a:rPr lang="en-IN" sz="2000" dirty="0">
                <a:latin typeface="MS Reference Sans Serif" panose="020B0604030504040204" pitchFamily="34" charset="0"/>
              </a:rPr>
              <a:t> as its JavaScript engine.</a:t>
            </a:r>
            <a:endParaRPr lang="en-US" sz="2000" dirty="0">
              <a:latin typeface="MS Reference Sans Serif" panose="020B0604030504040204" pitchFamily="34" charset="0"/>
            </a:endParaRPr>
          </a:p>
          <a:p>
            <a:r>
              <a:rPr lang="en-IN" sz="2000" dirty="0" smtClean="0">
                <a:latin typeface="MS Reference Sans Serif" panose="020B0604030504040204" pitchFamily="34" charset="0"/>
              </a:rPr>
              <a:t>.</a:t>
            </a:r>
            <a:endParaRPr lang="en-US" sz="2000" dirty="0">
              <a:latin typeface="MS Reference Sans Serif" panose="020B0604030504040204" pitchFamily="34" charset="0"/>
            </a:endParaRPr>
          </a:p>
        </p:txBody>
      </p:sp>
    </p:spTree>
    <p:extLst>
      <p:ext uri="{BB962C8B-B14F-4D97-AF65-F5344CB8AC3E}">
        <p14:creationId xmlns:p14="http://schemas.microsoft.com/office/powerpoint/2010/main" val="687465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Why Hermes?</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48140BC0-1AAE-D621-85CB-67BD4C4F02B5}"/>
              </a:ext>
            </a:extLst>
          </p:cNvPr>
          <p:cNvSpPr txBox="1"/>
          <p:nvPr/>
        </p:nvSpPr>
        <p:spPr>
          <a:xfrm>
            <a:off x="89542" y="1841090"/>
            <a:ext cx="11710219" cy="4708981"/>
          </a:xfrm>
          <a:prstGeom prst="rect">
            <a:avLst/>
          </a:prstGeom>
          <a:noFill/>
        </p:spPr>
        <p:txBody>
          <a:bodyPr wrap="square">
            <a:spAutoFit/>
          </a:bodyPr>
          <a:lstStyle/>
          <a:p>
            <a:r>
              <a:rPr lang="en-IN" sz="2000" u="sng" dirty="0" smtClean="0">
                <a:solidFill>
                  <a:srgbClr val="FF0000"/>
                </a:solidFill>
              </a:rPr>
              <a:t>Hermes</a:t>
            </a:r>
            <a:r>
              <a:rPr lang="en-IN" sz="2000" dirty="0"/>
              <a:t> </a:t>
            </a:r>
            <a:r>
              <a:rPr lang="en-IN" sz="2000" dirty="0" smtClean="0"/>
              <a:t>is </a:t>
            </a:r>
            <a:r>
              <a:rPr lang="en-IN" sz="2000" dirty="0"/>
              <a:t>an open-source JavaScript engine optimized for mobile. It starts quickly, is small in size, and has low memory usage - all great features for something running on a mobile device.</a:t>
            </a:r>
            <a:endParaRPr lang="en-US" sz="2000" dirty="0"/>
          </a:p>
          <a:p>
            <a:r>
              <a:rPr lang="en-IN" sz="2000" dirty="0"/>
              <a:t>All of these design factors </a:t>
            </a:r>
            <a:r>
              <a:rPr lang="en-IN" sz="2000" i="1" dirty="0"/>
              <a:t>will result in improved start-up time, decreased memory usage, and smaller app size</a:t>
            </a:r>
            <a:r>
              <a:rPr lang="en-IN" sz="2000" dirty="0" smtClean="0"/>
              <a:t>.</a:t>
            </a:r>
          </a:p>
          <a:p>
            <a:endParaRPr lang="en-US" sz="2000" dirty="0"/>
          </a:p>
          <a:p>
            <a:r>
              <a:rPr lang="en-IN" sz="2000" dirty="0" smtClean="0"/>
              <a:t>The purpose is to use built-in </a:t>
            </a:r>
            <a:r>
              <a:rPr lang="en-IN" sz="2000" dirty="0"/>
              <a:t>JavaScript engine for React Native that makes </a:t>
            </a:r>
            <a:r>
              <a:rPr lang="en-IN" sz="2000" dirty="0" smtClean="0"/>
              <a:t>app </a:t>
            </a:r>
            <a:r>
              <a:rPr lang="en-IN" sz="2000" dirty="0"/>
              <a:t>work better and use less resources</a:t>
            </a:r>
            <a:r>
              <a:rPr lang="en-IN" sz="2000" dirty="0" smtClean="0"/>
              <a:t>.</a:t>
            </a:r>
            <a:endParaRPr lang="en-US" sz="2000" dirty="0" smtClean="0"/>
          </a:p>
          <a:p>
            <a:pPr fontAlgn="base"/>
            <a:endParaRPr lang="en-US" sz="2000" b="1" dirty="0"/>
          </a:p>
          <a:p>
            <a:pPr fontAlgn="base"/>
            <a:r>
              <a:rPr lang="en-IN" sz="2000" dirty="0" err="1" smtClean="0">
                <a:solidFill>
                  <a:srgbClr val="FF0000"/>
                </a:solidFill>
              </a:rPr>
              <a:t>Kotlin</a:t>
            </a:r>
            <a:endParaRPr lang="en-US" sz="2000" dirty="0">
              <a:solidFill>
                <a:srgbClr val="FF0000"/>
              </a:solidFill>
            </a:endParaRPr>
          </a:p>
          <a:p>
            <a:pPr fontAlgn="base"/>
            <a:r>
              <a:rPr lang="en-IN" sz="2000" dirty="0"/>
              <a:t>Now </a:t>
            </a:r>
            <a:r>
              <a:rPr lang="en-IN" sz="2000" u="sng" dirty="0" err="1">
                <a:hlinkClick r:id="rId3"/>
              </a:rPr>
              <a:t>Kotlin</a:t>
            </a:r>
            <a:r>
              <a:rPr lang="en-IN" sz="2000" u="sng" dirty="0">
                <a:hlinkClick r:id="rId3"/>
              </a:rPr>
              <a:t> </a:t>
            </a:r>
            <a:r>
              <a:rPr lang="en-IN" sz="2000" dirty="0"/>
              <a:t>is the official language for Android App Development declared by Google in </a:t>
            </a:r>
            <a:r>
              <a:rPr lang="en-IN" sz="2000" dirty="0" smtClean="0"/>
              <a:t>2019.</a:t>
            </a:r>
          </a:p>
          <a:p>
            <a:pPr fontAlgn="base"/>
            <a:endParaRPr lang="en-IN" sz="2000" dirty="0"/>
          </a:p>
          <a:p>
            <a:pPr fontAlgn="base"/>
            <a:r>
              <a:rPr lang="en-IN" sz="2000" dirty="0" err="1" smtClean="0"/>
              <a:t>Kotlin</a:t>
            </a:r>
            <a:r>
              <a:rPr lang="en-IN" sz="2000" dirty="0" smtClean="0"/>
              <a:t> </a:t>
            </a:r>
            <a:r>
              <a:rPr lang="en-IN" sz="2000" dirty="0"/>
              <a:t>is a cross-platform programming language that may be used as an alternative to Java for Android App </a:t>
            </a:r>
            <a:r>
              <a:rPr lang="en-IN" sz="2000" dirty="0" smtClean="0"/>
              <a:t>Development.</a:t>
            </a:r>
            <a:endParaRPr lang="en-US" sz="2000" dirty="0">
              <a:latin typeface="MS Reference Sans Serif" panose="020B0604030504040204" pitchFamily="34" charset="0"/>
            </a:endParaRPr>
          </a:p>
          <a:p>
            <a:pPr fontAlgn="base"/>
            <a:endParaRPr lang="en-US" sz="2000" dirty="0">
              <a:latin typeface="MS Reference Sans Serif" panose="020B0604030504040204" pitchFamily="34" charset="0"/>
            </a:endParaRPr>
          </a:p>
          <a:p>
            <a:pPr fontAlgn="base"/>
            <a:r>
              <a:rPr lang="en-US" sz="2000" dirty="0" err="1" smtClean="0">
                <a:solidFill>
                  <a:srgbClr val="FF0000"/>
                </a:solidFill>
                <a:latin typeface="MS Reference Sans Serif" panose="020B0604030504040204" pitchFamily="34" charset="0"/>
              </a:rPr>
              <a:t>Gradle</a:t>
            </a:r>
            <a:r>
              <a:rPr lang="en-US" sz="2000" dirty="0" smtClean="0">
                <a:solidFill>
                  <a:srgbClr val="FF0000"/>
                </a:solidFill>
                <a:latin typeface="MS Reference Sans Serif" panose="020B0604030504040204" pitchFamily="34" charset="0"/>
              </a:rPr>
              <a:t>: </a:t>
            </a:r>
            <a:r>
              <a:rPr lang="en-US" sz="2000" dirty="0" smtClean="0">
                <a:latin typeface="MS Reference Sans Serif" panose="020B0604030504040204" pitchFamily="34" charset="0"/>
              </a:rPr>
              <a:t>a tool to build android and </a:t>
            </a:r>
            <a:r>
              <a:rPr lang="en-US" sz="2000" dirty="0" err="1" smtClean="0">
                <a:latin typeface="MS Reference Sans Serif" panose="020B0604030504040204" pitchFamily="34" charset="0"/>
              </a:rPr>
              <a:t>ios</a:t>
            </a:r>
            <a:r>
              <a:rPr lang="en-US" sz="2000" dirty="0" smtClean="0">
                <a:latin typeface="MS Reference Sans Serif" panose="020B0604030504040204" pitchFamily="34" charset="0"/>
              </a:rPr>
              <a:t> native apps.</a:t>
            </a:r>
            <a:endParaRPr lang="en-US" sz="2000" dirty="0"/>
          </a:p>
        </p:txBody>
      </p:sp>
    </p:spTree>
    <p:extLst>
      <p:ext uri="{BB962C8B-B14F-4D97-AF65-F5344CB8AC3E}">
        <p14:creationId xmlns:p14="http://schemas.microsoft.com/office/powerpoint/2010/main" val="3387993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Type of libraries / frameworks</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48140BC0-1AAE-D621-85CB-67BD4C4F02B5}"/>
              </a:ext>
            </a:extLst>
          </p:cNvPr>
          <p:cNvSpPr txBox="1"/>
          <p:nvPr/>
        </p:nvSpPr>
        <p:spPr>
          <a:xfrm>
            <a:off x="78657" y="1632153"/>
            <a:ext cx="11710219" cy="4555093"/>
          </a:xfrm>
          <a:prstGeom prst="rect">
            <a:avLst/>
          </a:prstGeom>
          <a:noFill/>
        </p:spPr>
        <p:txBody>
          <a:bodyPr wrap="square">
            <a:spAutoFit/>
          </a:bodyPr>
          <a:lstStyle/>
          <a:p>
            <a:pPr algn="just" fontAlgn="base">
              <a:spcAft>
                <a:spcPts val="1200"/>
              </a:spcAft>
            </a:pPr>
            <a:r>
              <a:rPr lang="en-US" sz="1600" b="1" i="0" dirty="0">
                <a:solidFill>
                  <a:srgbClr val="FF0000"/>
                </a:solidFill>
                <a:effectLst/>
                <a:latin typeface="MS Reference Sans Serif" panose="020B0604030504040204" pitchFamily="34" charset="0"/>
              </a:rPr>
              <a:t>React Native: </a:t>
            </a:r>
            <a:r>
              <a:rPr lang="en-US" sz="1600" b="0" i="0" dirty="0">
                <a:effectLst/>
                <a:latin typeface="MS Reference Sans Serif" panose="020B0604030504040204" pitchFamily="34" charset="0"/>
              </a:rPr>
              <a:t>It’s one of the most well-known frameworks for hybrid mobile apps. It’s capable of creating stunning mobile apps for both iOS and Android. App developers don’t have to start from scratch when using React Native. It uses building elements from the Android and iOS platforms to create cross-platform mobile apps that are effective.</a:t>
            </a:r>
          </a:p>
          <a:p>
            <a:pPr algn="just" fontAlgn="base">
              <a:spcAft>
                <a:spcPts val="1200"/>
              </a:spcAft>
            </a:pPr>
            <a:r>
              <a:rPr lang="en-US" sz="1600" b="1" i="0" dirty="0">
                <a:solidFill>
                  <a:srgbClr val="FF0000"/>
                </a:solidFill>
                <a:effectLst/>
                <a:latin typeface="MS Reference Sans Serif" panose="020B0604030504040204" pitchFamily="34" charset="0"/>
              </a:rPr>
              <a:t>Flutter: </a:t>
            </a:r>
            <a:r>
              <a:rPr lang="en-US" sz="1600" b="0" i="0" dirty="0" smtClean="0">
                <a:effectLst/>
                <a:latin typeface="MS Reference Sans Serif" panose="020B0604030504040204" pitchFamily="34" charset="0"/>
              </a:rPr>
              <a:t>Flutter from </a:t>
            </a:r>
            <a:r>
              <a:rPr lang="en-US" sz="1600" b="0" i="0" dirty="0" err="1" smtClean="0">
                <a:effectLst/>
                <a:latin typeface="MS Reference Sans Serif" panose="020B0604030504040204" pitchFamily="34" charset="0"/>
              </a:rPr>
              <a:t>google</a:t>
            </a:r>
            <a:r>
              <a:rPr lang="en-US" sz="1600" b="0" i="0" dirty="0" smtClean="0">
                <a:effectLst/>
                <a:latin typeface="MS Reference Sans Serif" panose="020B0604030504040204" pitchFamily="34" charset="0"/>
              </a:rPr>
              <a:t> </a:t>
            </a:r>
            <a:r>
              <a:rPr lang="en-US" sz="1600" b="0" i="0" dirty="0">
                <a:effectLst/>
                <a:latin typeface="MS Reference Sans Serif" panose="020B0604030504040204" pitchFamily="34" charset="0"/>
              </a:rPr>
              <a:t>enables developers to construct highly productive apps for Android and iOS using a single codebase.</a:t>
            </a:r>
          </a:p>
          <a:p>
            <a:pPr algn="just" fontAlgn="base">
              <a:spcAft>
                <a:spcPts val="1200"/>
              </a:spcAft>
            </a:pPr>
            <a:r>
              <a:rPr lang="en-US" sz="1600" b="1" i="0" dirty="0">
                <a:solidFill>
                  <a:srgbClr val="FF0000"/>
                </a:solidFill>
                <a:effectLst/>
                <a:latin typeface="MS Reference Sans Serif" panose="020B0604030504040204" pitchFamily="34" charset="0"/>
              </a:rPr>
              <a:t>Ionic:</a:t>
            </a:r>
            <a:r>
              <a:rPr lang="en-US" sz="1600" b="0" i="0" dirty="0">
                <a:solidFill>
                  <a:srgbClr val="FF0000"/>
                </a:solidFill>
                <a:effectLst/>
                <a:latin typeface="MS Reference Sans Serif" panose="020B0604030504040204" pitchFamily="34" charset="0"/>
              </a:rPr>
              <a:t> </a:t>
            </a:r>
            <a:r>
              <a:rPr lang="en-US" sz="1600" b="0" i="0" dirty="0">
                <a:effectLst/>
                <a:latin typeface="MS Reference Sans Serif" panose="020B0604030504040204" pitchFamily="34" charset="0"/>
              </a:rPr>
              <a:t>Ionic is an HTML5 mobile app framework that focuses on developing hybrid apps. </a:t>
            </a:r>
          </a:p>
          <a:p>
            <a:pPr algn="just" fontAlgn="base">
              <a:spcAft>
                <a:spcPts val="1200"/>
              </a:spcAft>
            </a:pPr>
            <a:r>
              <a:rPr lang="en-US" sz="1600" b="1" i="0" dirty="0">
                <a:solidFill>
                  <a:srgbClr val="FF0000"/>
                </a:solidFill>
                <a:effectLst/>
                <a:latin typeface="MS Reference Sans Serif" panose="020B0604030504040204" pitchFamily="34" charset="0"/>
              </a:rPr>
              <a:t>Mobile Angular UI:</a:t>
            </a:r>
            <a:r>
              <a:rPr lang="en-US" sz="1600" b="1" i="0" dirty="0">
                <a:effectLst/>
                <a:latin typeface="MS Reference Sans Serif" panose="020B0604030504040204" pitchFamily="34" charset="0"/>
              </a:rPr>
              <a:t> </a:t>
            </a:r>
            <a:r>
              <a:rPr lang="en-US" sz="1600" b="0" i="0" dirty="0">
                <a:effectLst/>
                <a:latin typeface="MS Reference Sans Serif" panose="020B0604030504040204" pitchFamily="34" charset="0"/>
              </a:rPr>
              <a:t>It is made up of two well-known web app frameworks: Bootstrap and Angular. Both contain UI components that aid in the creation of a top hybrid mobile app in the same way that a web app does.</a:t>
            </a:r>
          </a:p>
          <a:p>
            <a:pPr algn="just" fontAlgn="base">
              <a:spcAft>
                <a:spcPts val="1200"/>
              </a:spcAft>
            </a:pPr>
            <a:r>
              <a:rPr lang="en-US" sz="1600" b="1" i="0" dirty="0">
                <a:solidFill>
                  <a:srgbClr val="FF0000"/>
                </a:solidFill>
                <a:effectLst/>
                <a:latin typeface="MS Reference Sans Serif" panose="020B0604030504040204" pitchFamily="34" charset="0"/>
              </a:rPr>
              <a:t>PhoneGap:</a:t>
            </a:r>
            <a:r>
              <a:rPr lang="en-US" sz="1600" b="1" i="0" dirty="0">
                <a:effectLst/>
                <a:latin typeface="MS Reference Sans Serif" panose="020B0604030504040204" pitchFamily="34" charset="0"/>
              </a:rPr>
              <a:t> </a:t>
            </a:r>
            <a:r>
              <a:rPr lang="en-US" sz="1600" b="0" i="0" dirty="0">
                <a:effectLst/>
                <a:latin typeface="MS Reference Sans Serif" panose="020B0604030504040204" pitchFamily="34" charset="0"/>
              </a:rPr>
              <a:t>PhoneGap is an Adobe System software development framework for creating mobile applications. To create apps with PhoneGap, the developer simply has to know web-development languages like HTML, CSS, and JavaScript, not a mobile programming language.</a:t>
            </a:r>
          </a:p>
          <a:p>
            <a:pPr algn="just" fontAlgn="base">
              <a:spcAft>
                <a:spcPts val="1200"/>
              </a:spcAft>
            </a:pPr>
            <a:r>
              <a:rPr lang="en-US" sz="1600" b="1" i="0" dirty="0">
                <a:solidFill>
                  <a:srgbClr val="FF0000"/>
                </a:solidFill>
                <a:effectLst/>
                <a:latin typeface="MS Reference Sans Serif" panose="020B0604030504040204" pitchFamily="34" charset="0"/>
              </a:rPr>
              <a:t>Xamarin:</a:t>
            </a:r>
            <a:r>
              <a:rPr lang="en-US" sz="1600" b="1" i="0" dirty="0">
                <a:effectLst/>
                <a:latin typeface="MS Reference Sans Serif" panose="020B0604030504040204" pitchFamily="34" charset="0"/>
              </a:rPr>
              <a:t> </a:t>
            </a:r>
            <a:r>
              <a:rPr lang="en-US" sz="1600" b="0" i="0" dirty="0">
                <a:effectLst/>
                <a:latin typeface="MS Reference Sans Serif" panose="020B0604030504040204" pitchFamily="34" charset="0"/>
              </a:rPr>
              <a:t>It provides software development tools that allow users to create apps for Android, iOS, and Windows using the C# programming language and the.NET framework. The.NET Framework is the foundation of Xamarin. </a:t>
            </a:r>
          </a:p>
        </p:txBody>
      </p:sp>
    </p:spTree>
    <p:extLst>
      <p:ext uri="{BB962C8B-B14F-4D97-AF65-F5344CB8AC3E}">
        <p14:creationId xmlns:p14="http://schemas.microsoft.com/office/powerpoint/2010/main" val="1163484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React 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 xmlns:a16="http://schemas.microsoft.com/office/drawing/2014/main" id="{EE994F28-3CA5-73C8-EB88-9BC32E3002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11" t="8562" r="13303" b="10703"/>
          <a:stretch/>
        </p:blipFill>
        <p:spPr bwMode="auto">
          <a:xfrm>
            <a:off x="1740309" y="1111043"/>
            <a:ext cx="8288595" cy="530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814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F7E80-3F93-1E3A-8A63-A3AC4745581A}"/>
              </a:ext>
            </a:extLst>
          </p:cNvPr>
          <p:cNvSpPr>
            <a:spLocks noGrp="1"/>
          </p:cNvSpPr>
          <p:nvPr>
            <p:ph type="ctrTitle"/>
          </p:nvPr>
        </p:nvSpPr>
        <p:spPr/>
        <p:txBody>
          <a:bodyPr/>
          <a:lstStyle/>
          <a:p>
            <a:pPr algn="ctr"/>
            <a:r>
              <a:rPr lang="en-US" sz="8000" dirty="0"/>
              <a:t>React native with Redux</a:t>
            </a:r>
            <a:endParaRPr lang="en-IN" sz="8000" dirty="0"/>
          </a:p>
        </p:txBody>
      </p:sp>
      <p:sp>
        <p:nvSpPr>
          <p:cNvPr id="3" name="Subtitle 2">
            <a:extLst>
              <a:ext uri="{FF2B5EF4-FFF2-40B4-BE49-F238E27FC236}">
                <a16:creationId xmlns="" xmlns:a16="http://schemas.microsoft.com/office/drawing/2014/main" id="{045099E9-B70A-C37A-7E16-18DE37AC0468}"/>
              </a:ext>
            </a:extLst>
          </p:cNvPr>
          <p:cNvSpPr>
            <a:spLocks noGrp="1"/>
          </p:cNvSpPr>
          <p:nvPr>
            <p:ph type="subTitle" idx="1"/>
          </p:nvPr>
        </p:nvSpPr>
        <p:spPr/>
        <p:txBody>
          <a:bodyPr/>
          <a:lstStyle/>
          <a:p>
            <a:r>
              <a:rPr lang="en-US" dirty="0"/>
              <a:t>By Dr. DSR Murthy</a:t>
            </a:r>
            <a:endParaRPr lang="en-IN" dirty="0"/>
          </a:p>
        </p:txBody>
      </p:sp>
    </p:spTree>
    <p:extLst>
      <p:ext uri="{BB962C8B-B14F-4D97-AF65-F5344CB8AC3E}">
        <p14:creationId xmlns:p14="http://schemas.microsoft.com/office/powerpoint/2010/main" val="2139434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React 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 xmlns:a16="http://schemas.microsoft.com/office/drawing/2014/main" id="{4DE461E6-C583-B6ED-C203-834933F8A4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68" t="10871" r="13069" b="20916"/>
          <a:stretch/>
        </p:blipFill>
        <p:spPr bwMode="auto">
          <a:xfrm>
            <a:off x="1396179" y="1307690"/>
            <a:ext cx="9142343" cy="482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951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React 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6C05F54B-E158-6CAE-2EF5-37AE06C49926}"/>
              </a:ext>
            </a:extLst>
          </p:cNvPr>
          <p:cNvPicPr>
            <a:picLocks noChangeAspect="1"/>
          </p:cNvPicPr>
          <p:nvPr/>
        </p:nvPicPr>
        <p:blipFill>
          <a:blip r:embed="rId3"/>
          <a:stretch>
            <a:fillRect/>
          </a:stretch>
        </p:blipFill>
        <p:spPr>
          <a:xfrm>
            <a:off x="1278467" y="1307690"/>
            <a:ext cx="9842955" cy="1714500"/>
          </a:xfrm>
          <a:prstGeom prst="rect">
            <a:avLst/>
          </a:prstGeom>
        </p:spPr>
      </p:pic>
      <p:pic>
        <p:nvPicPr>
          <p:cNvPr id="9" name="Picture 8">
            <a:extLst>
              <a:ext uri="{FF2B5EF4-FFF2-40B4-BE49-F238E27FC236}">
                <a16:creationId xmlns="" xmlns:a16="http://schemas.microsoft.com/office/drawing/2014/main" id="{DBBC0FC3-6A31-EF9A-F431-7393BEB9AE4A}"/>
              </a:ext>
            </a:extLst>
          </p:cNvPr>
          <p:cNvPicPr>
            <a:picLocks noChangeAspect="1"/>
          </p:cNvPicPr>
          <p:nvPr/>
        </p:nvPicPr>
        <p:blipFill>
          <a:blip r:embed="rId4"/>
          <a:stretch>
            <a:fillRect/>
          </a:stretch>
        </p:blipFill>
        <p:spPr>
          <a:xfrm>
            <a:off x="3522133" y="3175721"/>
            <a:ext cx="5653275" cy="3520397"/>
          </a:xfrm>
          <a:prstGeom prst="rect">
            <a:avLst/>
          </a:prstGeom>
        </p:spPr>
      </p:pic>
    </p:spTree>
    <p:extLst>
      <p:ext uri="{BB962C8B-B14F-4D97-AF65-F5344CB8AC3E}">
        <p14:creationId xmlns:p14="http://schemas.microsoft.com/office/powerpoint/2010/main" val="2430426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React 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413509" y="1458185"/>
            <a:ext cx="11136382"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8363" algn="l"/>
              </a:tabLst>
              <a:defRPr>
                <a:solidFill>
                  <a:schemeClr val="tx1"/>
                </a:solidFill>
                <a:latin typeface="Arial" panose="020B0604020202020204" pitchFamily="34" charset="0"/>
              </a:defRPr>
            </a:lvl1pPr>
            <a:lvl2pPr eaLnBrk="0" fontAlgn="base" hangingPunct="0">
              <a:spcBef>
                <a:spcPct val="0"/>
              </a:spcBef>
              <a:spcAft>
                <a:spcPct val="0"/>
              </a:spcAft>
              <a:tabLst>
                <a:tab pos="868363" algn="l"/>
              </a:tabLst>
              <a:defRPr>
                <a:solidFill>
                  <a:schemeClr val="tx1"/>
                </a:solidFill>
                <a:latin typeface="Arial" panose="020B0604020202020204" pitchFamily="34" charset="0"/>
              </a:defRPr>
            </a:lvl2pPr>
            <a:lvl3pPr eaLnBrk="0" fontAlgn="base" hangingPunct="0">
              <a:spcBef>
                <a:spcPct val="0"/>
              </a:spcBef>
              <a:spcAft>
                <a:spcPct val="0"/>
              </a:spcAft>
              <a:tabLst>
                <a:tab pos="868363" algn="l"/>
              </a:tabLst>
              <a:defRPr>
                <a:solidFill>
                  <a:schemeClr val="tx1"/>
                </a:solidFill>
                <a:latin typeface="Arial" panose="020B0604020202020204" pitchFamily="34" charset="0"/>
              </a:defRPr>
            </a:lvl3pPr>
            <a:lvl4pPr eaLnBrk="0" fontAlgn="base" hangingPunct="0">
              <a:spcBef>
                <a:spcPct val="0"/>
              </a:spcBef>
              <a:spcAft>
                <a:spcPct val="0"/>
              </a:spcAft>
              <a:tabLst>
                <a:tab pos="868363" algn="l"/>
              </a:tabLst>
              <a:defRPr>
                <a:solidFill>
                  <a:schemeClr val="tx1"/>
                </a:solidFill>
                <a:latin typeface="Arial" panose="020B0604020202020204" pitchFamily="34" charset="0"/>
              </a:defRPr>
            </a:lvl4pPr>
            <a:lvl5pPr eaLnBrk="0" fontAlgn="base" hangingPunct="0">
              <a:spcBef>
                <a:spcPct val="0"/>
              </a:spcBef>
              <a:spcAft>
                <a:spcPct val="0"/>
              </a:spcAft>
              <a:tabLst>
                <a:tab pos="868363" algn="l"/>
              </a:tabLst>
              <a:defRPr>
                <a:solidFill>
                  <a:schemeClr val="tx1"/>
                </a:solidFill>
                <a:latin typeface="Arial" panose="020B0604020202020204" pitchFamily="34" charset="0"/>
              </a:defRPr>
            </a:lvl5pPr>
            <a:lvl6pPr eaLnBrk="0" fontAlgn="base" hangingPunct="0">
              <a:spcBef>
                <a:spcPct val="0"/>
              </a:spcBef>
              <a:spcAft>
                <a:spcPct val="0"/>
              </a:spcAft>
              <a:tabLst>
                <a:tab pos="868363" algn="l"/>
              </a:tabLst>
              <a:defRPr>
                <a:solidFill>
                  <a:schemeClr val="tx1"/>
                </a:solidFill>
                <a:latin typeface="Arial" panose="020B0604020202020204" pitchFamily="34" charset="0"/>
              </a:defRPr>
            </a:lvl6pPr>
            <a:lvl7pPr eaLnBrk="0" fontAlgn="base" hangingPunct="0">
              <a:spcBef>
                <a:spcPct val="0"/>
              </a:spcBef>
              <a:spcAft>
                <a:spcPct val="0"/>
              </a:spcAft>
              <a:tabLst>
                <a:tab pos="868363" algn="l"/>
              </a:tabLst>
              <a:defRPr>
                <a:solidFill>
                  <a:schemeClr val="tx1"/>
                </a:solidFill>
                <a:latin typeface="Arial" panose="020B0604020202020204" pitchFamily="34" charset="0"/>
              </a:defRPr>
            </a:lvl7pPr>
            <a:lvl8pPr eaLnBrk="0" fontAlgn="base" hangingPunct="0">
              <a:spcBef>
                <a:spcPct val="0"/>
              </a:spcBef>
              <a:spcAft>
                <a:spcPct val="0"/>
              </a:spcAft>
              <a:tabLst>
                <a:tab pos="868363" algn="l"/>
              </a:tabLst>
              <a:defRPr>
                <a:solidFill>
                  <a:schemeClr val="tx1"/>
                </a:solidFill>
                <a:latin typeface="Arial" panose="020B0604020202020204" pitchFamily="34" charset="0"/>
              </a:defRPr>
            </a:lvl8pPr>
            <a:lvl9pPr eaLnBrk="0" fontAlgn="base" hangingPunct="0">
              <a:spcBef>
                <a:spcPct val="0"/>
              </a:spcBef>
              <a:spcAft>
                <a:spcPct val="0"/>
              </a:spcAft>
              <a:tabLst>
                <a:tab pos="868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868363" algn="l"/>
              </a:tabLst>
            </a:pPr>
            <a:r>
              <a:rPr kumimoji="0" lang="en-US" sz="1100" b="0" i="0" u="none" strike="noStrike" cap="none" normalizeH="0" baseline="0" dirty="0" smtClean="0">
                <a:ln>
                  <a:noFill/>
                </a:ln>
                <a:solidFill>
                  <a:schemeClr val="tx1"/>
                </a:solidFill>
                <a:effectLst/>
                <a:latin typeface="Comic Sans MS" panose="030F0702030302020204" pitchFamily="66" charset="0"/>
                <a:ea typeface="Calibri" panose="020F0502020204030204" pitchFamily="34" charset="0"/>
                <a:cs typeface="Times New Roman" panose="02020603050405020304" pitchFamily="18" charset="0"/>
              </a:rPr>
              <a:t>	</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868363" algn="l"/>
              </a:tabLst>
            </a:pPr>
            <a:r>
              <a:rPr kumimoji="0" lang="en-US" sz="2800" b="0" i="0" u="none" strike="noStrike" cap="none" normalizeH="0" baseline="0" dirty="0" smtClean="0">
                <a:ln>
                  <a:noFill/>
                </a:ln>
                <a:solidFill>
                  <a:srgbClr val="FF0000"/>
                </a:solidFill>
                <a:effectLst/>
                <a:latin typeface="Comic Sans MS" panose="030F0702030302020204" pitchFamily="66" charset="0"/>
                <a:ea typeface="Calibri" panose="020F0502020204030204" pitchFamily="34" charset="0"/>
                <a:cs typeface="Times New Roman" panose="02020603050405020304" pitchFamily="18" charset="0"/>
              </a:rPr>
              <a:t>Visit : </a:t>
            </a:r>
            <a:r>
              <a:rPr kumimoji="0" lang="en-US" sz="2800" b="0" i="0" u="none" strike="noStrike" cap="none" normalizeH="0" baseline="0" dirty="0" smtClean="0">
                <a:ln>
                  <a:noFill/>
                </a:ln>
                <a:solidFill>
                  <a:srgbClr val="FF0000"/>
                </a:solidFill>
                <a:effectLst/>
                <a:latin typeface="Comic Sans MS" panose="030F0702030302020204" pitchFamily="66" charset="0"/>
                <a:ea typeface="Calibri" panose="020F0502020204030204" pitchFamily="34" charset="0"/>
                <a:cs typeface="Times New Roman" panose="02020603050405020304" pitchFamily="18" charset="0"/>
                <a:hlinkClick r:id="rId3"/>
              </a:rPr>
              <a:t>https://reactnative.dev/</a:t>
            </a:r>
            <a:r>
              <a:rPr kumimoji="0" lang="en-US" sz="2800" b="0" i="0" u="none" strike="noStrike" cap="none" normalizeH="0" baseline="0" dirty="0" smtClean="0">
                <a:ln>
                  <a:noFill/>
                </a:ln>
                <a:solidFill>
                  <a:srgbClr val="FF0000"/>
                </a:solidFill>
                <a:effectLst/>
                <a:latin typeface="Comic Sans MS" panose="030F0702030302020204" pitchFamily="66" charset="0"/>
                <a:ea typeface="Calibri" panose="020F0502020204030204" pitchFamily="34" charset="0"/>
                <a:cs typeface="Times New Roman" panose="02020603050405020304" pitchFamily="18" charset="0"/>
              </a:rPr>
              <a:t>    for learning with example code.</a:t>
            </a:r>
            <a:endParaRPr kumimoji="0" lang="en-US" sz="1600" b="0" i="0" u="none" strike="noStrike" cap="none" normalizeH="0" baseline="0" dirty="0" smtClean="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868363" algn="l"/>
              </a:tabLst>
            </a:pPr>
            <a:endParaRPr kumimoji="0" lang="en-US" sz="4400" b="0" i="0" u="none" strike="noStrike" cap="none" normalizeH="0" baseline="0" dirty="0" smtClean="0">
              <a:ln>
                <a:noFill/>
              </a:ln>
              <a:solidFill>
                <a:srgbClr val="FF0000"/>
              </a:solidFill>
              <a:effectLst/>
              <a:latin typeface="Arial" panose="020B0604020202020204" pitchFamily="34" charset="0"/>
            </a:endParaRPr>
          </a:p>
        </p:txBody>
      </p:sp>
      <p:pic>
        <p:nvPicPr>
          <p:cNvPr id="2049" name="Picture 7"/>
          <p:cNvPicPr>
            <a:picLocks noChangeAspect="1" noChangeArrowheads="1"/>
          </p:cNvPicPr>
          <p:nvPr/>
        </p:nvPicPr>
        <p:blipFill>
          <a:blip r:embed="rId4">
            <a:extLst>
              <a:ext uri="{28A0092B-C50C-407E-A947-70E740481C1C}">
                <a14:useLocalDpi xmlns:a14="http://schemas.microsoft.com/office/drawing/2010/main" val="0"/>
              </a:ext>
            </a:extLst>
          </a:blip>
          <a:srcRect r="1897" b="25313"/>
          <a:stretch>
            <a:fillRect/>
          </a:stretch>
        </p:blipFill>
        <p:spPr bwMode="auto">
          <a:xfrm>
            <a:off x="1023257" y="2503714"/>
            <a:ext cx="9916886" cy="4241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457200" y="49697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10809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Expo &amp; React </a:t>
            </a:r>
            <a:r>
              <a:rPr lang="en-US" sz="3600" dirty="0">
                <a:solidFill>
                  <a:srgbClr val="FFFF00"/>
                </a:solidFill>
              </a:rPr>
              <a:t>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p:cNvPicPr>
            <a:picLocks noChangeAspect="1" noChangeArrowheads="1"/>
          </p:cNvPicPr>
          <p:nvPr/>
        </p:nvPicPr>
        <p:blipFill>
          <a:blip r:embed="rId3">
            <a:extLst>
              <a:ext uri="{28A0092B-C50C-407E-A947-70E740481C1C}">
                <a14:useLocalDpi xmlns:a14="http://schemas.microsoft.com/office/drawing/2010/main" val="0"/>
              </a:ext>
            </a:extLst>
          </a:blip>
          <a:srcRect l="10596" t="35648" r="10092" b="36278"/>
          <a:stretch>
            <a:fillRect/>
          </a:stretch>
        </p:blipFill>
        <p:spPr bwMode="auto">
          <a:xfrm>
            <a:off x="4082142" y="5986560"/>
            <a:ext cx="4221163" cy="1158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3" name="Rectangle 3"/>
          <p:cNvSpPr>
            <a:spLocks noChangeArrowheads="1"/>
          </p:cNvSpPr>
          <p:nvPr/>
        </p:nvSpPr>
        <p:spPr bwMode="auto">
          <a:xfrm>
            <a:off x="206828" y="1346162"/>
            <a:ext cx="11865429"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sz="2000" b="1" i="0" u="none" strike="noStrike" cap="none" normalizeH="0" baseline="0" dirty="0" smtClean="0">
                <a:ln>
                  <a:noFill/>
                </a:ln>
                <a:solidFill>
                  <a:srgbClr val="FF0000"/>
                </a:solidFill>
                <a:effectLst/>
                <a:latin typeface="MS Reference Sans Serif" panose="020B0604030504040204" pitchFamily="34" charset="0"/>
                <a:ea typeface="Times New Roman" panose="02020603050405020304" pitchFamily="18" charset="0"/>
                <a:cs typeface="Segoe UI" panose="020B0502040204020203" pitchFamily="34" charset="0"/>
              </a:rPr>
              <a:t>Expo</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 is a platform to make universal React apps that helps to develop, build, deploy, and quickly iterate on mobile apps. </a:t>
            </a:r>
            <a:endParaRPr kumimoji="0" lang="en-US" sz="1100" b="0" i="0" u="none" strike="noStrike" cap="none" normalizeH="0" baseline="0" dirty="0" smtClean="0">
              <a:ln>
                <a:noFill/>
              </a:ln>
              <a:solidFill>
                <a:schemeClr val="tx1"/>
              </a:solidFill>
              <a:effectLst/>
              <a:latin typeface="MS Reference Sans Serif" panose="020B0604030504040204"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It provides a range of tooling to make development with React Native even easier. </a:t>
            </a:r>
            <a:endParaRPr kumimoji="0" lang="en-US" sz="1100" b="0" i="0" u="none" strike="noStrike" cap="none" normalizeH="0" baseline="0" dirty="0" smtClean="0">
              <a:ln>
                <a:noFill/>
              </a:ln>
              <a:solidFill>
                <a:schemeClr val="tx1"/>
              </a:solidFill>
              <a:effectLst/>
              <a:latin typeface="MS Reference Sans Serif" panose="020B0604030504040204"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Although Expo isn’t required to create React Native apps, it helps developers by removing the need for basic native knowledge.</a:t>
            </a:r>
            <a:endParaRPr kumimoji="0" lang="en-US" sz="1100" b="0" i="0" u="none" strike="noStrike" cap="none" normalizeH="0" baseline="0" dirty="0" smtClean="0">
              <a:ln>
                <a:noFill/>
              </a:ln>
              <a:solidFill>
                <a:schemeClr val="tx1"/>
              </a:solidFill>
              <a:effectLst/>
              <a:latin typeface="MS Reference Sans Serif" panose="020B0604030504040204" pitchFamily="34" charset="0"/>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sz="2000" b="0" i="0" u="none" strike="noStrike" cap="none" normalizeH="0" baseline="0" dirty="0" smtClean="0">
                <a:ln>
                  <a:noFill/>
                </a:ln>
                <a:solidFill>
                  <a:srgbClr val="FF0000"/>
                </a:solidFill>
                <a:effectLst/>
                <a:latin typeface="MS Reference Sans Serif" panose="020B0604030504040204" pitchFamily="34" charset="0"/>
                <a:ea typeface="Times New Roman" panose="02020603050405020304" pitchFamily="18" charset="0"/>
                <a:cs typeface="Segoe UI" panose="020B0502040204020203" pitchFamily="34" charset="0"/>
              </a:rPr>
              <a:t>Expo Go </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is an app.  Download on mobile phone to “view”  app in development.</a:t>
            </a:r>
            <a:endParaRPr kumimoji="0" lang="en-US" b="0" i="0" u="none" strike="noStrike" cap="none" normalizeH="0" baseline="0" dirty="0" smtClean="0">
              <a:ln>
                <a:noFill/>
              </a:ln>
              <a:solidFill>
                <a:srgbClr val="10162F"/>
              </a:solidFill>
              <a:effectLst/>
              <a:latin typeface="MS Reference Sans Serif" panose="020B0604030504040204" pitchFamily="34"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sz="2000" b="0" i="0" u="none" strike="noStrike" cap="none" normalizeH="0" baseline="0" dirty="0" smtClean="0">
                <a:ln>
                  <a:noFill/>
                </a:ln>
                <a:solidFill>
                  <a:srgbClr val="FF0000"/>
                </a:solidFill>
                <a:effectLst/>
                <a:latin typeface="MS Reference Sans Serif" panose="020B0604030504040204" pitchFamily="34" charset="0"/>
                <a:ea typeface="Times New Roman" panose="02020603050405020304" pitchFamily="18" charset="0"/>
                <a:cs typeface="Segoe UI" panose="020B0502040204020203" pitchFamily="34" charset="0"/>
              </a:rPr>
              <a:t>Expo CLI</a:t>
            </a:r>
            <a:r>
              <a:rPr lang="en-US" sz="2000" dirty="0">
                <a:solidFill>
                  <a:srgbClr val="10162F"/>
                </a:solidFill>
                <a:latin typeface="MS Reference Sans Serif" panose="020B0604030504040204" pitchFamily="34" charset="0"/>
                <a:ea typeface="Times New Roman" panose="02020603050405020304" pitchFamily="18" charset="0"/>
                <a:cs typeface="Segoe UI" panose="020B0502040204020203" pitchFamily="34" charset="0"/>
              </a:rPr>
              <a:t> </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is a tool to create, manage, and develop apps.</a:t>
            </a:r>
            <a:endParaRPr kumimoji="0" lang="en-US" sz="1100" b="0" i="0" u="none" strike="noStrike" cap="none" normalizeH="0" baseline="0" dirty="0" smtClean="0">
              <a:ln>
                <a:noFill/>
              </a:ln>
              <a:solidFill>
                <a:schemeClr val="tx1"/>
              </a:solidFill>
              <a:effectLst/>
              <a:latin typeface="MS Reference Sans Serif" panose="020B0604030504040204" pitchFamily="34" charset="0"/>
            </a:endParaRPr>
          </a:p>
          <a:p>
            <a:pPr marL="457200" marR="0" lvl="1" indent="0" defTabSz="914400" rtl="0" eaLnBrk="0" fontAlgn="base" latinLnBrk="0" hangingPunct="0">
              <a:lnSpc>
                <a:spcPct val="100000"/>
              </a:lnSpc>
              <a:spcBef>
                <a:spcPct val="0"/>
              </a:spcBef>
              <a:spcAft>
                <a:spcPts val="600"/>
              </a:spcAft>
              <a:buClrTx/>
              <a:buSzTx/>
              <a:buFont typeface="Symbol" panose="05050102010706020507" pitchFamily="18" charset="2"/>
              <a:buChar char=""/>
              <a:tabLst/>
            </a:pPr>
            <a:r>
              <a:rPr kumimoji="0" lang="en-US" sz="2000" b="0" i="0" u="none" strike="noStrike" cap="none" normalizeH="0" baseline="0" dirty="0" err="1"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npm</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 install –g expo-cli</a:t>
            </a:r>
            <a:endParaRPr kumimoji="0" lang="en-US" sz="1100" b="0" i="0" u="none" strike="noStrike" cap="none" normalizeH="0" baseline="0" dirty="0" smtClean="0">
              <a:ln>
                <a:noFill/>
              </a:ln>
              <a:solidFill>
                <a:schemeClr val="tx1"/>
              </a:solidFill>
              <a:effectLst/>
              <a:latin typeface="MS Reference Sans Serif" panose="020B0604030504040204" pitchFamily="34" charset="0"/>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sz="2000" i="0" u="none" strike="noStrike" cap="none" normalizeH="0" baseline="0" dirty="0" smtClean="0">
                <a:ln>
                  <a:noFill/>
                </a:ln>
                <a:solidFill>
                  <a:srgbClr val="FF0000"/>
                </a:solidFill>
                <a:effectLst/>
                <a:latin typeface="MS Reference Sans Serif" panose="020B0604030504040204" pitchFamily="34" charset="0"/>
                <a:ea typeface="Times New Roman" panose="02020603050405020304" pitchFamily="18" charset="0"/>
                <a:cs typeface="Segoe UI" panose="020B0502040204020203" pitchFamily="34" charset="0"/>
              </a:rPr>
              <a:t>Expo SDK</a:t>
            </a:r>
            <a:r>
              <a:rPr lang="en-US" sz="2000" dirty="0">
                <a:solidFill>
                  <a:srgbClr val="FF0000"/>
                </a:solidFill>
                <a:latin typeface="MS Reference Sans Serif" panose="020B0604030504040204" pitchFamily="34" charset="0"/>
                <a:ea typeface="Times New Roman" panose="02020603050405020304" pitchFamily="18" charset="0"/>
                <a:cs typeface="Segoe UI" panose="020B0502040204020203" pitchFamily="34" charset="0"/>
              </a:rPr>
              <a:t> </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is a modular set of packages that provide access to native APIs, like </a:t>
            </a:r>
            <a:r>
              <a:rPr kumimoji="0" lang="en-US" sz="2000" b="0" i="0" u="none" strike="noStrike" cap="none" normalizeH="0" baseline="0" dirty="0" smtClean="0">
                <a:ln>
                  <a:noFill/>
                </a:ln>
                <a:solidFill>
                  <a:srgbClr val="15141F"/>
                </a:solidFill>
                <a:effectLst/>
                <a:latin typeface="MS Reference Sans Serif" panose="020B0604030504040204" pitchFamily="34" charset="0"/>
                <a:ea typeface="Times New Roman" panose="02020603050405020304" pitchFamily="18" charset="0"/>
                <a:cs typeface="Courier New" panose="02070309020205020404" pitchFamily="49" charset="0"/>
              </a:rPr>
              <a:t>Camera</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 or </a:t>
            </a:r>
            <a:r>
              <a:rPr kumimoji="0" lang="en-US" sz="2000" b="0" i="0" u="none" strike="noStrike" cap="none" normalizeH="0" baseline="0" dirty="0" smtClean="0">
                <a:ln>
                  <a:noFill/>
                </a:ln>
                <a:solidFill>
                  <a:srgbClr val="15141F"/>
                </a:solidFill>
                <a:effectLst/>
                <a:latin typeface="MS Reference Sans Serif" panose="020B0604030504040204" pitchFamily="34" charset="0"/>
                <a:ea typeface="Times New Roman" panose="02020603050405020304" pitchFamily="18" charset="0"/>
                <a:cs typeface="Courier New" panose="02070309020205020404" pitchFamily="49" charset="0"/>
              </a:rPr>
              <a:t>Notifications</a:t>
            </a:r>
            <a:r>
              <a:rPr kumimoji="0" lang="en-US" sz="24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a:t>
            </a:r>
            <a:endParaRPr kumimoji="0" lang="en-US" sz="1100" b="0" i="0" u="none" strike="noStrike" cap="none" normalizeH="0" baseline="0" dirty="0" smtClean="0">
              <a:ln>
                <a:noFill/>
              </a:ln>
              <a:solidFill>
                <a:schemeClr val="tx1"/>
              </a:solidFill>
              <a:effectLst/>
              <a:latin typeface="MS Reference Sans Serif" panose="020B0604030504040204" pitchFamily="34" charset="0"/>
            </a:endParaRPr>
          </a:p>
          <a:p>
            <a:pPr marL="457200" marR="0" lvl="1" indent="0" defTabSz="914400" rtl="0" eaLnBrk="0" fontAlgn="base" latinLnBrk="0" hangingPunct="0">
              <a:lnSpc>
                <a:spcPct val="100000"/>
              </a:lnSpc>
              <a:spcBef>
                <a:spcPct val="0"/>
              </a:spcBef>
              <a:spcAft>
                <a:spcPts val="600"/>
              </a:spcAft>
              <a:buClrTx/>
              <a:buSzTx/>
              <a:buFont typeface="Symbol" panose="05050102010706020507" pitchFamily="18" charset="2"/>
              <a:buChar char=""/>
              <a:tabLst/>
            </a:pPr>
            <a:r>
              <a:rPr kumimoji="0" lang="en-US" sz="2000" b="0" i="0" u="none" strike="noStrike" cap="none" normalizeH="0" baseline="0" dirty="0" smtClean="0">
                <a:ln>
                  <a:noFill/>
                </a:ln>
                <a:solidFill>
                  <a:srgbClr val="FF0000"/>
                </a:solidFill>
                <a:effectLst/>
                <a:latin typeface="MS Reference Sans Serif" panose="020B0604030504040204" pitchFamily="34" charset="0"/>
                <a:ea typeface="Times New Roman" panose="02020603050405020304" pitchFamily="18" charset="0"/>
                <a:cs typeface="Segoe UI" panose="020B0502040204020203" pitchFamily="34" charset="0"/>
              </a:rPr>
              <a:t>Expo Snack</a:t>
            </a:r>
            <a:r>
              <a:rPr kumimoji="0" lang="en-US" sz="2000" b="0" i="0" u="none" strike="noStrike" cap="none" normalizeH="0" baseline="0" dirty="0" smtClean="0">
                <a:ln>
                  <a:noFill/>
                </a:ln>
                <a:solidFill>
                  <a:srgbClr val="10162F"/>
                </a:solidFill>
                <a:effectLst/>
                <a:latin typeface="MS Reference Sans Serif" panose="020B0604030504040204" pitchFamily="34" charset="0"/>
                <a:ea typeface="Times New Roman" panose="02020603050405020304" pitchFamily="18" charset="0"/>
                <a:cs typeface="Segoe UI" panose="020B0502040204020203" pitchFamily="34" charset="0"/>
              </a:rPr>
              <a:t> is a web-based playground to write React Native snippets and run them in the browser.     https://snack.expo.dev/</a:t>
            </a:r>
            <a:endParaRPr kumimoji="0" lang="en-US" sz="3200" b="0" i="0" u="none" strike="noStrike" cap="none" normalizeH="0" baseline="0" dirty="0" smtClean="0">
              <a:ln>
                <a:noFill/>
              </a:ln>
              <a:solidFill>
                <a:schemeClr val="tx1"/>
              </a:solidFill>
              <a:effectLst/>
              <a:latin typeface="MS Reference Sans Serif" panose="020B0604030504040204" pitchFamily="34" charset="0"/>
            </a:endParaRPr>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9042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Expo &amp; React </a:t>
            </a:r>
            <a:r>
              <a:rPr lang="en-US" sz="3600" dirty="0">
                <a:solidFill>
                  <a:srgbClr val="FFFF00"/>
                </a:solidFill>
              </a:rPr>
              <a:t>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p:nvPr/>
        </p:nvPicPr>
        <p:blipFill rotWithShape="1">
          <a:blip r:embed="rId3"/>
          <a:srcRect b="13573"/>
          <a:stretch/>
        </p:blipFill>
        <p:spPr bwMode="auto">
          <a:xfrm>
            <a:off x="16194" y="1307690"/>
            <a:ext cx="12175806" cy="55503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3149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IN" sz="3600" dirty="0" smtClean="0">
                <a:solidFill>
                  <a:srgbClr val="FFFF00"/>
                </a:solidFill>
              </a:rPr>
              <a:t>Should I use Expo and React native?</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359228" y="1456051"/>
            <a:ext cx="11832772" cy="5129546"/>
          </a:xfrm>
          <a:prstGeom prst="rect">
            <a:avLst/>
          </a:prstGeom>
        </p:spPr>
        <p:txBody>
          <a:bodyPr wrap="square">
            <a:spAutoFit/>
          </a:bodyPr>
          <a:lstStyle/>
          <a:p>
            <a:pPr>
              <a:lnSpc>
                <a:spcPct val="107000"/>
              </a:lnSpc>
              <a:spcAft>
                <a:spcPts val="800"/>
              </a:spcAft>
            </a:pPr>
            <a:r>
              <a:rPr lang="en-IN" sz="2400" dirty="0" smtClean="0">
                <a:solidFill>
                  <a:srgbClr val="10162F"/>
                </a:solidFill>
                <a:latin typeface="Comic Sans MS" panose="030F0702030302020204" pitchFamily="66" charset="0"/>
                <a:ea typeface="Times New Roman" panose="02020603050405020304" pitchFamily="18" charset="0"/>
                <a:cs typeface="Segoe UI" panose="020B0502040204020203" pitchFamily="34" charset="0"/>
              </a:rPr>
              <a:t>Expo </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and React Native provide a comprehensive framework with a big community.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For most apps, Expo and React Native are a good choice: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Apps built with Expo or React Native can run on multiple platforms. That means faster development and less code to maintain while sharing most of the code.</a:t>
            </a:r>
            <a:endParaRPr lang="en-US" dirty="0">
              <a:solidFill>
                <a:srgbClr val="10162F"/>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It provides direct access to native functionality, allowing developers to make the app as </a:t>
            </a:r>
            <a:r>
              <a:rPr lang="en-IN" sz="2400" dirty="0" err="1">
                <a:solidFill>
                  <a:srgbClr val="10162F"/>
                </a:solidFill>
                <a:latin typeface="Comic Sans MS" panose="030F0702030302020204" pitchFamily="66" charset="0"/>
                <a:ea typeface="Times New Roman" panose="02020603050405020304" pitchFamily="18" charset="0"/>
                <a:cs typeface="Segoe UI" panose="020B0502040204020203" pitchFamily="34" charset="0"/>
              </a:rPr>
              <a:t>performant</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as pure native apps.</a:t>
            </a:r>
            <a:endParaRPr lang="en-US" dirty="0">
              <a:solidFill>
                <a:srgbClr val="10162F"/>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Getting started with Expo and React Native only requires basic web development and basic native platform understanding.</a:t>
            </a:r>
            <a:endParaRPr lang="en-US" dirty="0">
              <a:solidFill>
                <a:srgbClr val="10162F"/>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Big companies like </a:t>
            </a:r>
            <a:r>
              <a:rPr lang="en-IN" sz="2400" dirty="0">
                <a:solidFill>
                  <a:srgbClr val="0000FF"/>
                </a:solidFill>
                <a:latin typeface="Comic Sans MS" panose="030F0702030302020204" pitchFamily="66" charset="0"/>
                <a:ea typeface="Times New Roman" panose="02020603050405020304" pitchFamily="18" charset="0"/>
                <a:cs typeface="Segoe UI" panose="020B0502040204020203" pitchFamily="34" charset="0"/>
              </a:rPr>
              <a:t>Bloomberg</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t>
            </a:r>
            <a:r>
              <a:rPr lang="en-IN" sz="2400" dirty="0" err="1">
                <a:solidFill>
                  <a:srgbClr val="0000FF"/>
                </a:solidFill>
                <a:latin typeface="Comic Sans MS" panose="030F0702030302020204" pitchFamily="66" charset="0"/>
                <a:ea typeface="Times New Roman" panose="02020603050405020304" pitchFamily="18" charset="0"/>
                <a:cs typeface="Segoe UI" panose="020B0502040204020203" pitchFamily="34" charset="0"/>
              </a:rPr>
              <a:t>Shopify</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and </a:t>
            </a:r>
            <a:r>
              <a:rPr lang="en-IN" sz="2400" dirty="0" err="1">
                <a:solidFill>
                  <a:srgbClr val="0000FF"/>
                </a:solidFill>
                <a:latin typeface="Comic Sans MS" panose="030F0702030302020204" pitchFamily="66" charset="0"/>
                <a:ea typeface="Times New Roman" panose="02020603050405020304" pitchFamily="18" charset="0"/>
                <a:cs typeface="Segoe UI" panose="020B0502040204020203" pitchFamily="34" charset="0"/>
              </a:rPr>
              <a:t>Coinbase</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are using React Native for their mobile apps. </a:t>
            </a:r>
            <a:r>
              <a:rPr lang="en-IN" sz="2400" dirty="0" err="1">
                <a:solidFill>
                  <a:srgbClr val="10162F"/>
                </a:solidFill>
                <a:latin typeface="Comic Sans MS" panose="030F0702030302020204" pitchFamily="66" charset="0"/>
                <a:ea typeface="Times New Roman" panose="02020603050405020304" pitchFamily="18" charset="0"/>
                <a:cs typeface="Segoe UI" panose="020B0502040204020203" pitchFamily="34" charset="0"/>
              </a:rPr>
              <a:t>Coinbase</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started with native and moved to React Native </a:t>
            </a:r>
            <a:r>
              <a:rPr lang="en-IN" sz="2400" dirty="0">
                <a:solidFill>
                  <a:srgbClr val="0000FF"/>
                </a:solidFill>
                <a:latin typeface="Comic Sans MS" panose="030F0702030302020204" pitchFamily="66" charset="0"/>
                <a:ea typeface="Times New Roman" panose="02020603050405020304" pitchFamily="18" charset="0"/>
                <a:cs typeface="Segoe UI" panose="020B0502040204020203" pitchFamily="34" charset="0"/>
              </a:rPr>
              <a:t>with great </a:t>
            </a:r>
            <a:r>
              <a:rPr lang="en-IN" sz="2400" dirty="0" smtClean="0">
                <a:solidFill>
                  <a:srgbClr val="0000FF"/>
                </a:solidFill>
                <a:latin typeface="Comic Sans MS" panose="030F0702030302020204" pitchFamily="66" charset="0"/>
                <a:ea typeface="Times New Roman" panose="02020603050405020304" pitchFamily="18" charset="0"/>
                <a:cs typeface="Segoe UI" panose="020B0502040204020203" pitchFamily="34" charset="0"/>
              </a:rPr>
              <a:t>success</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763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React-native Component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1" y="3418114"/>
            <a:ext cx="11821886" cy="3067506"/>
          </a:xfrm>
          <a:prstGeom prst="rect">
            <a:avLst/>
          </a:prstGeom>
        </p:spPr>
        <p:txBody>
          <a:bodyPr wrap="square">
            <a:spAutoFit/>
          </a:bodyPr>
          <a:lstStyle/>
          <a:p>
            <a:pPr>
              <a:lnSpc>
                <a:spcPct val="107000"/>
              </a:lnSpc>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All apps in Expo and React Native are made out of </a:t>
            </a:r>
            <a:r>
              <a:rPr lang="en-IN" sz="2400" i="1"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components</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These </a:t>
            </a:r>
            <a:r>
              <a:rPr lang="en-IN" sz="2400" i="1"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components</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are small reusable pieces of app, all working together.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Each of these components  has a single responsibility.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Component renders all other components in  app, from screens to simple text. Instead of rendering this component to DOM, Expo and React Native renders it  using  the </a:t>
            </a:r>
            <a:r>
              <a:rPr lang="en-IN" sz="2400" i="1"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entry point</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a:t>
            </a:r>
            <a:r>
              <a:rPr lang="en-IN" sz="2400" dirty="0" err="1">
                <a:solidFill>
                  <a:srgbClr val="10162F"/>
                </a:solidFill>
                <a:latin typeface="Comic Sans MS" panose="030F0702030302020204" pitchFamily="66" charset="0"/>
                <a:ea typeface="Times New Roman" panose="02020603050405020304" pitchFamily="18" charset="0"/>
                <a:cs typeface="Segoe UI" panose="020B0502040204020203" pitchFamily="34" charset="0"/>
              </a:rPr>
              <a:t>AppEntry</a:t>
            </a:r>
            <a:r>
              <a:rPr lang="en-IN" sz="2400" dirty="0">
                <a:solidFill>
                  <a:srgbClr val="10162F"/>
                </a:solidFill>
                <a:latin typeface="Comic Sans MS" panose="030F0702030302020204" pitchFamily="66" charset="0"/>
                <a:ea typeface="Times New Roman" panose="02020603050405020304" pitchFamily="18" charset="0"/>
                <a:cs typeface="Segoe UI" panose="020B0502040204020203" pitchFamily="34" charset="0"/>
              </a:rPr>
              <a:t>) like index.js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 xmlns:a16="http://schemas.microsoft.com/office/drawing/2014/main" id="{9B8B7C10-6A94-766F-4D90-02B79995B2FF}"/>
              </a:ext>
            </a:extLst>
          </p:cNvPr>
          <p:cNvPicPr>
            <a:picLocks noChangeAspect="1"/>
          </p:cNvPicPr>
          <p:nvPr/>
        </p:nvPicPr>
        <p:blipFill>
          <a:blip r:embed="rId3"/>
          <a:stretch>
            <a:fillRect/>
          </a:stretch>
        </p:blipFill>
        <p:spPr>
          <a:xfrm>
            <a:off x="2850323" y="905280"/>
            <a:ext cx="6121238" cy="2329435"/>
          </a:xfrm>
          <a:prstGeom prst="rect">
            <a:avLst/>
          </a:prstGeom>
        </p:spPr>
      </p:pic>
    </p:spTree>
    <p:extLst>
      <p:ext uri="{BB962C8B-B14F-4D97-AF65-F5344CB8AC3E}">
        <p14:creationId xmlns:p14="http://schemas.microsoft.com/office/powerpoint/2010/main" val="3849566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React-native Component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p:nvPr/>
        </p:nvPicPr>
        <p:blipFill>
          <a:blip r:embed="rId3"/>
          <a:stretch>
            <a:fillRect/>
          </a:stretch>
        </p:blipFill>
        <p:spPr>
          <a:xfrm>
            <a:off x="2019845" y="685800"/>
            <a:ext cx="7788184" cy="6172200"/>
          </a:xfrm>
          <a:prstGeom prst="rect">
            <a:avLst/>
          </a:prstGeom>
        </p:spPr>
      </p:pic>
    </p:spTree>
    <p:extLst>
      <p:ext uri="{BB962C8B-B14F-4D97-AF65-F5344CB8AC3E}">
        <p14:creationId xmlns:p14="http://schemas.microsoft.com/office/powerpoint/2010/main" val="625440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React Native component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206828" y="1604508"/>
            <a:ext cx="11821886" cy="3785652"/>
          </a:xfrm>
          <a:prstGeom prst="rect">
            <a:avLst/>
          </a:prstGeom>
        </p:spPr>
        <p:txBody>
          <a:bodyPr wrap="square">
            <a:spAutoFit/>
          </a:bodyPr>
          <a:lstStyle/>
          <a:p>
            <a:r>
              <a:rPr lang="en-IN" sz="2400" dirty="0"/>
              <a:t>import React from 'react';</a:t>
            </a:r>
            <a:endParaRPr lang="en-US" sz="2400" dirty="0"/>
          </a:p>
          <a:p>
            <a:r>
              <a:rPr lang="en-IN" sz="2400" dirty="0"/>
              <a:t>import { Text } from 'react-native';</a:t>
            </a:r>
            <a:endParaRPr lang="en-US" sz="2400" dirty="0"/>
          </a:p>
          <a:p>
            <a:r>
              <a:rPr lang="en-IN" sz="2400" dirty="0"/>
              <a:t> </a:t>
            </a:r>
            <a:endParaRPr lang="en-US" sz="2400" dirty="0"/>
          </a:p>
          <a:p>
            <a:r>
              <a:rPr lang="en-IN" sz="2400" dirty="0" err="1"/>
              <a:t>const</a:t>
            </a:r>
            <a:r>
              <a:rPr lang="en-IN" sz="2400" dirty="0"/>
              <a:t> App = () =&gt; (</a:t>
            </a:r>
            <a:endParaRPr lang="en-US" sz="2400" dirty="0"/>
          </a:p>
          <a:p>
            <a:r>
              <a:rPr lang="en-IN" sz="2400" dirty="0"/>
              <a:t>  &lt;Text style={{ margin: 64 }}&gt;</a:t>
            </a:r>
            <a:endParaRPr lang="en-US" sz="2400" dirty="0"/>
          </a:p>
          <a:p>
            <a:r>
              <a:rPr lang="en-IN" sz="2400" dirty="0"/>
              <a:t>    Welcome to React Native!</a:t>
            </a:r>
            <a:endParaRPr lang="en-US" sz="2400" dirty="0"/>
          </a:p>
          <a:p>
            <a:r>
              <a:rPr lang="en-IN" sz="2400" dirty="0"/>
              <a:t>  &lt;/Text&gt;</a:t>
            </a:r>
            <a:endParaRPr lang="en-US" sz="2400" dirty="0"/>
          </a:p>
          <a:p>
            <a:r>
              <a:rPr lang="en-IN" sz="2400" dirty="0"/>
              <a:t>);</a:t>
            </a:r>
            <a:endParaRPr lang="en-US" sz="2400" dirty="0"/>
          </a:p>
          <a:p>
            <a:r>
              <a:rPr lang="en-IN" sz="2400" dirty="0"/>
              <a:t> </a:t>
            </a:r>
            <a:endParaRPr lang="en-US" sz="2400" dirty="0"/>
          </a:p>
          <a:p>
            <a:r>
              <a:rPr lang="en-IN" sz="2400" dirty="0"/>
              <a:t>export default App;</a:t>
            </a:r>
            <a:endParaRPr lang="en-US" sz="2400" dirty="0"/>
          </a:p>
        </p:txBody>
      </p:sp>
    </p:spTree>
    <p:extLst>
      <p:ext uri="{BB962C8B-B14F-4D97-AF65-F5344CB8AC3E}">
        <p14:creationId xmlns:p14="http://schemas.microsoft.com/office/powerpoint/2010/main" val="33773743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Native rendering</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206828" y="1604508"/>
            <a:ext cx="11821886" cy="4093428"/>
          </a:xfrm>
          <a:prstGeom prst="rect">
            <a:avLst/>
          </a:prstGeom>
        </p:spPr>
        <p:txBody>
          <a:bodyPr wrap="square">
            <a:spAutoFit/>
          </a:bodyPr>
          <a:lstStyle/>
          <a:p>
            <a:pPr marL="342900" indent="-342900">
              <a:buFont typeface="Arial" panose="020B0604020202020204" pitchFamily="34" charset="0"/>
              <a:buChar char="•"/>
            </a:pPr>
            <a:r>
              <a:rPr lang="en-IN" sz="2000" dirty="0" smtClean="0">
                <a:latin typeface="MS Reference Sans Serif" panose="020B0604030504040204" pitchFamily="34" charset="0"/>
              </a:rPr>
              <a:t>React </a:t>
            </a:r>
            <a:r>
              <a:rPr lang="en-IN" sz="2000" dirty="0">
                <a:latin typeface="MS Reference Sans Serif" panose="020B0604030504040204" pitchFamily="34" charset="0"/>
              </a:rPr>
              <a:t>native has Core components like &lt;Text</a:t>
            </a:r>
            <a:r>
              <a:rPr lang="en-IN" sz="2000" dirty="0" smtClean="0">
                <a:latin typeface="MS Reference Sans Serif" panose="020B0604030504040204" pitchFamily="34" charset="0"/>
              </a:rPr>
              <a:t>&gt;.</a:t>
            </a:r>
          </a:p>
          <a:p>
            <a:pPr marL="342900" indent="-342900">
              <a:buFont typeface="Arial" panose="020B0604020202020204" pitchFamily="34" charset="0"/>
              <a:buChar char="•"/>
            </a:pPr>
            <a:endParaRPr lang="en-US" sz="2000" dirty="0">
              <a:latin typeface="MS Reference Sans Serif" panose="020B0604030504040204" pitchFamily="34" charset="0"/>
            </a:endParaRPr>
          </a:p>
          <a:p>
            <a:pPr marL="342900" indent="-342900">
              <a:buFont typeface="Arial" panose="020B0604020202020204" pitchFamily="34" charset="0"/>
              <a:buChar char="•"/>
            </a:pPr>
            <a:r>
              <a:rPr lang="en-IN" sz="2000" dirty="0">
                <a:latin typeface="MS Reference Sans Serif" panose="020B0604030504040204" pitchFamily="34" charset="0"/>
              </a:rPr>
              <a:t>The JavaScript with the components is bundled in  app and executed in a separate thread from the native UI. This JS thread instructs React Native what it needs to render. Splitting this into a JS thread and a UI thread allows the platform to understand what needs to be rendered without blocking the actual interface components</a:t>
            </a:r>
            <a:r>
              <a:rPr lang="en-IN" sz="2000" dirty="0" smtClean="0">
                <a:latin typeface="MS Reference Sans Serif" panose="020B0604030504040204" pitchFamily="34" charset="0"/>
              </a:rPr>
              <a:t>.</a:t>
            </a:r>
          </a:p>
          <a:p>
            <a:pPr marL="342900" indent="-342900">
              <a:buFont typeface="Arial" panose="020B0604020202020204" pitchFamily="34" charset="0"/>
              <a:buChar char="•"/>
            </a:pPr>
            <a:endParaRPr lang="en-US" sz="2000" dirty="0">
              <a:latin typeface="MS Reference Sans Serif" panose="020B0604030504040204" pitchFamily="34" charset="0"/>
            </a:endParaRPr>
          </a:p>
          <a:p>
            <a:pPr marL="342900" indent="-342900">
              <a:buFont typeface="Arial" panose="020B0604020202020204" pitchFamily="34" charset="0"/>
              <a:buChar char="•"/>
            </a:pPr>
            <a:r>
              <a:rPr lang="en-IN" sz="2000" dirty="0">
                <a:latin typeface="MS Reference Sans Serif" panose="020B0604030504040204" pitchFamily="34" charset="0"/>
              </a:rPr>
              <a:t>Besides the visible UI components, the native UI thread is also handling native API requests. Some functionality, like GPS location, needs to be requested from the native APIs. If  JS code uses this kind of functionality, it interacts with the native API using </a:t>
            </a:r>
            <a:r>
              <a:rPr lang="en-IN" sz="2000" i="1" dirty="0">
                <a:latin typeface="MS Reference Sans Serif" panose="020B0604030504040204" pitchFamily="34" charset="0"/>
              </a:rPr>
              <a:t>native code</a:t>
            </a:r>
            <a:r>
              <a:rPr lang="en-IN" sz="2000" dirty="0">
                <a:latin typeface="MS Reference Sans Serif" panose="020B0604030504040204" pitchFamily="34" charset="0"/>
              </a:rPr>
              <a:t>. The data from this native code is sent back to the JS code and handled in  app.</a:t>
            </a:r>
            <a:endParaRPr lang="en-US" sz="2000" dirty="0">
              <a:latin typeface="MS Reference Sans Serif" panose="020B0604030504040204" pitchFamily="34" charset="0"/>
            </a:endParaRPr>
          </a:p>
          <a:p>
            <a:pPr marL="342900" indent="-342900">
              <a:buFont typeface="Arial" panose="020B0604020202020204" pitchFamily="34" charset="0"/>
              <a:buChar char="•"/>
            </a:pPr>
            <a:endParaRPr lang="en-US" sz="2000" dirty="0">
              <a:latin typeface="MS Reference Sans Serif" panose="020B0604030504040204" pitchFamily="34" charset="0"/>
            </a:endParaRPr>
          </a:p>
        </p:txBody>
      </p:sp>
    </p:spTree>
    <p:extLst>
      <p:ext uri="{BB962C8B-B14F-4D97-AF65-F5344CB8AC3E}">
        <p14:creationId xmlns:p14="http://schemas.microsoft.com/office/powerpoint/2010/main" val="491364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458FD747-2EAA-74A6-8FCB-AA3D325F64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823" t="15914" r="7904" b="18279"/>
          <a:stretch/>
        </p:blipFill>
        <p:spPr bwMode="auto">
          <a:xfrm>
            <a:off x="2930012" y="1111044"/>
            <a:ext cx="6518788" cy="545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468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Summary</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 name="Rectangle 1"/>
          <p:cNvSpPr/>
          <p:nvPr/>
        </p:nvSpPr>
        <p:spPr>
          <a:xfrm>
            <a:off x="206828" y="1604508"/>
            <a:ext cx="11821886" cy="5355312"/>
          </a:xfrm>
          <a:prstGeom prst="rect">
            <a:avLst/>
          </a:prstGeom>
        </p:spPr>
        <p:txBody>
          <a:bodyPr wrap="square">
            <a:spAutoFit/>
          </a:bodyPr>
          <a:lstStyle/>
          <a:p>
            <a:pPr marL="342900" lvl="0" indent="-342900">
              <a:spcAft>
                <a:spcPts val="600"/>
              </a:spcAft>
              <a:buFont typeface="Arial" panose="020B0604020202020204" pitchFamily="34" charset="0"/>
              <a:buChar char="•"/>
            </a:pPr>
            <a:r>
              <a:rPr lang="en-IN" sz="2400" dirty="0" smtClean="0"/>
              <a:t>React </a:t>
            </a:r>
            <a:r>
              <a:rPr lang="en-IN" sz="2400" dirty="0"/>
              <a:t>Native is a library that uses React for mobile app development to create </a:t>
            </a:r>
            <a:r>
              <a:rPr lang="en-IN" sz="2400" dirty="0" err="1"/>
              <a:t>performant</a:t>
            </a:r>
            <a:r>
              <a:rPr lang="en-IN" sz="2400" dirty="0"/>
              <a:t> apps with JavaScript.</a:t>
            </a:r>
            <a:endParaRPr lang="en-US" sz="2400" dirty="0"/>
          </a:p>
          <a:p>
            <a:pPr marL="342900" lvl="0" indent="-342900">
              <a:spcAft>
                <a:spcPts val="600"/>
              </a:spcAft>
              <a:buFont typeface="Arial" panose="020B0604020202020204" pitchFamily="34" charset="0"/>
              <a:buChar char="•"/>
            </a:pPr>
            <a:r>
              <a:rPr lang="en-IN" sz="2400" dirty="0"/>
              <a:t>Expo is a platform for universal React apps that contains React Native and helps you iterate fast, without any native platform knowledge.</a:t>
            </a:r>
            <a:endParaRPr lang="en-US" sz="2400" dirty="0"/>
          </a:p>
          <a:p>
            <a:pPr marL="342900" lvl="0" indent="-342900">
              <a:spcAft>
                <a:spcPts val="600"/>
              </a:spcAft>
              <a:buFont typeface="Arial" panose="020B0604020202020204" pitchFamily="34" charset="0"/>
              <a:buChar char="•"/>
            </a:pPr>
            <a:r>
              <a:rPr lang="en-IN" sz="2400" dirty="0"/>
              <a:t>Components in React Native have a </a:t>
            </a:r>
            <a:r>
              <a:rPr lang="en-IN" sz="2400" i="1" dirty="0"/>
              <a:t>native component</a:t>
            </a:r>
            <a:r>
              <a:rPr lang="en-IN" sz="2400" dirty="0"/>
              <a:t> counterpart that is rendered on the native platform.</a:t>
            </a:r>
            <a:endParaRPr lang="en-US" sz="2400" dirty="0"/>
          </a:p>
          <a:p>
            <a:pPr marL="342900" lvl="0" indent="-342900">
              <a:spcAft>
                <a:spcPts val="600"/>
              </a:spcAft>
              <a:buFont typeface="Arial" panose="020B0604020202020204" pitchFamily="34" charset="0"/>
              <a:buChar char="•"/>
            </a:pPr>
            <a:r>
              <a:rPr lang="en-IN" sz="2400" dirty="0"/>
              <a:t>Expo and React Native runs  React JavaScript in the actual app, in a different thread from the UI to keep  app running smoothly.</a:t>
            </a:r>
            <a:endParaRPr lang="en-US" sz="2400" dirty="0"/>
          </a:p>
          <a:p>
            <a:pPr marL="342900" lvl="0" indent="-342900">
              <a:spcAft>
                <a:spcPts val="600"/>
              </a:spcAft>
              <a:buFont typeface="Arial" panose="020B0604020202020204" pitchFamily="34" charset="0"/>
              <a:buChar char="•"/>
            </a:pPr>
            <a:r>
              <a:rPr lang="en-IN" sz="2400" dirty="0"/>
              <a:t>Just like React, Expo and React Native uses the </a:t>
            </a:r>
            <a:r>
              <a:rPr lang="en-IN" sz="2400" i="1" dirty="0"/>
              <a:t>entry point</a:t>
            </a:r>
            <a:r>
              <a:rPr lang="en-IN" sz="2400" dirty="0"/>
              <a:t> of  app to render it on different native platforms.</a:t>
            </a:r>
            <a:endParaRPr lang="en-US" sz="2400" dirty="0"/>
          </a:p>
          <a:p>
            <a:pPr marL="342900" lvl="0" indent="-342900">
              <a:spcAft>
                <a:spcPts val="600"/>
              </a:spcAft>
              <a:buFont typeface="Arial" panose="020B0604020202020204" pitchFamily="34" charset="0"/>
              <a:buChar char="•"/>
            </a:pPr>
            <a:r>
              <a:rPr lang="en-IN" sz="2400" dirty="0"/>
              <a:t>Because different native platforms aren’t identical, some components behave differently on some platforms.</a:t>
            </a:r>
            <a:endParaRPr lang="en-US" sz="2400" dirty="0"/>
          </a:p>
          <a:p>
            <a:pPr marL="342900" indent="-342900">
              <a:spcAft>
                <a:spcPts val="600"/>
              </a:spcAft>
              <a:buFont typeface="Arial" panose="020B0604020202020204" pitchFamily="34" charset="0"/>
              <a:buChar char="•"/>
            </a:pPr>
            <a:endParaRPr lang="en-US" sz="2400" dirty="0">
              <a:latin typeface="MS Reference Sans Serif" panose="020B0604030504040204" pitchFamily="34" charset="0"/>
            </a:endParaRPr>
          </a:p>
        </p:txBody>
      </p:sp>
    </p:spTree>
    <p:extLst>
      <p:ext uri="{BB962C8B-B14F-4D97-AF65-F5344CB8AC3E}">
        <p14:creationId xmlns:p14="http://schemas.microsoft.com/office/powerpoint/2010/main" val="212971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Native rendering</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Icons for various Expo tools"/>
          <p:cNvSpPr>
            <a:spLocks noChangeAspect="1" noChangeArrowheads="1"/>
          </p:cNvSpPr>
          <p:nvPr/>
        </p:nvSpPr>
        <p:spPr bwMode="auto">
          <a:xfrm>
            <a:off x="206828" y="31133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5" name="Rectangle 4"/>
          <p:cNvSpPr>
            <a:spLocks noChangeArrowheads="1"/>
          </p:cNvSpPr>
          <p:nvPr/>
        </p:nvSpPr>
        <p:spPr bwMode="auto">
          <a:xfrm>
            <a:off x="206828" y="47293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206828" y="5034189"/>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p:nvPr/>
        </p:nvPicPr>
        <p:blipFill>
          <a:blip r:embed="rId3"/>
          <a:stretch>
            <a:fillRect/>
          </a:stretch>
        </p:blipFill>
        <p:spPr>
          <a:xfrm>
            <a:off x="511627" y="1426436"/>
            <a:ext cx="10885715" cy="5344478"/>
          </a:xfrm>
          <a:prstGeom prst="rect">
            <a:avLst/>
          </a:prstGeom>
        </p:spPr>
      </p:pic>
    </p:spTree>
    <p:extLst>
      <p:ext uri="{BB962C8B-B14F-4D97-AF65-F5344CB8AC3E}">
        <p14:creationId xmlns:p14="http://schemas.microsoft.com/office/powerpoint/2010/main" val="2059101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React Components</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A diagram showing React Native's Core Components are a subset of React Components that ship with React Nati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846488" y="1100860"/>
            <a:ext cx="8592911" cy="5912553"/>
          </a:xfrm>
          <a:prstGeom prst="rect">
            <a:avLst/>
          </a:prstGeom>
        </p:spPr>
      </p:pic>
    </p:spTree>
    <p:extLst>
      <p:ext uri="{BB962C8B-B14F-4D97-AF65-F5344CB8AC3E}">
        <p14:creationId xmlns:p14="http://schemas.microsoft.com/office/powerpoint/2010/main" val="929660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React Native API</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7E84B1C2-D4F6-3D64-7A64-9C825715660B}"/>
              </a:ext>
            </a:extLst>
          </p:cNvPr>
          <p:cNvPicPr>
            <a:picLocks noChangeAspect="1"/>
          </p:cNvPicPr>
          <p:nvPr/>
        </p:nvPicPr>
        <p:blipFill>
          <a:blip r:embed="rId3"/>
          <a:stretch>
            <a:fillRect/>
          </a:stretch>
        </p:blipFill>
        <p:spPr>
          <a:xfrm>
            <a:off x="436351" y="1861036"/>
            <a:ext cx="4138951" cy="3635196"/>
          </a:xfrm>
          <a:prstGeom prst="rect">
            <a:avLst/>
          </a:prstGeom>
        </p:spPr>
      </p:pic>
      <p:pic>
        <p:nvPicPr>
          <p:cNvPr id="7" name="Picture 6">
            <a:extLst>
              <a:ext uri="{FF2B5EF4-FFF2-40B4-BE49-F238E27FC236}">
                <a16:creationId xmlns="" xmlns:a16="http://schemas.microsoft.com/office/drawing/2014/main" id="{E3C5F37F-A2A4-7CA2-48E2-C14D2D69F766}"/>
              </a:ext>
            </a:extLst>
          </p:cNvPr>
          <p:cNvPicPr>
            <a:picLocks noChangeAspect="1"/>
          </p:cNvPicPr>
          <p:nvPr/>
        </p:nvPicPr>
        <p:blipFill>
          <a:blip r:embed="rId4"/>
          <a:stretch>
            <a:fillRect/>
          </a:stretch>
        </p:blipFill>
        <p:spPr>
          <a:xfrm>
            <a:off x="5415337" y="2116676"/>
            <a:ext cx="5874305" cy="2917441"/>
          </a:xfrm>
          <a:prstGeom prst="rect">
            <a:avLst/>
          </a:prstGeom>
        </p:spPr>
      </p:pic>
    </p:spTree>
    <p:extLst>
      <p:ext uri="{BB962C8B-B14F-4D97-AF65-F5344CB8AC3E}">
        <p14:creationId xmlns:p14="http://schemas.microsoft.com/office/powerpoint/2010/main" val="3164451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React Native API</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E7E873B2-FCD6-A3C7-92B9-F523D1D12C67}"/>
              </a:ext>
            </a:extLst>
          </p:cNvPr>
          <p:cNvPicPr>
            <a:picLocks noChangeAspect="1"/>
          </p:cNvPicPr>
          <p:nvPr/>
        </p:nvPicPr>
        <p:blipFill>
          <a:blip r:embed="rId3"/>
          <a:stretch>
            <a:fillRect/>
          </a:stretch>
        </p:blipFill>
        <p:spPr>
          <a:xfrm>
            <a:off x="1260129" y="820655"/>
            <a:ext cx="2318813" cy="1786626"/>
          </a:xfrm>
          <a:prstGeom prst="rect">
            <a:avLst/>
          </a:prstGeom>
        </p:spPr>
      </p:pic>
      <p:pic>
        <p:nvPicPr>
          <p:cNvPr id="8" name="Picture 7">
            <a:extLst>
              <a:ext uri="{FF2B5EF4-FFF2-40B4-BE49-F238E27FC236}">
                <a16:creationId xmlns="" xmlns:a16="http://schemas.microsoft.com/office/drawing/2014/main" id="{38E46E41-0A90-7694-CBC6-3FFD120C21E9}"/>
              </a:ext>
            </a:extLst>
          </p:cNvPr>
          <p:cNvPicPr>
            <a:picLocks noChangeAspect="1"/>
          </p:cNvPicPr>
          <p:nvPr/>
        </p:nvPicPr>
        <p:blipFill>
          <a:blip r:embed="rId4"/>
          <a:stretch>
            <a:fillRect/>
          </a:stretch>
        </p:blipFill>
        <p:spPr>
          <a:xfrm>
            <a:off x="3883687" y="820656"/>
            <a:ext cx="1778159" cy="1786626"/>
          </a:xfrm>
          <a:prstGeom prst="rect">
            <a:avLst/>
          </a:prstGeom>
        </p:spPr>
      </p:pic>
      <p:pic>
        <p:nvPicPr>
          <p:cNvPr id="10" name="Picture 9">
            <a:extLst>
              <a:ext uri="{FF2B5EF4-FFF2-40B4-BE49-F238E27FC236}">
                <a16:creationId xmlns="" xmlns:a16="http://schemas.microsoft.com/office/drawing/2014/main" id="{3AA4CC98-DCA9-47AA-2682-D124BB6A965F}"/>
              </a:ext>
            </a:extLst>
          </p:cNvPr>
          <p:cNvPicPr>
            <a:picLocks noChangeAspect="1"/>
          </p:cNvPicPr>
          <p:nvPr/>
        </p:nvPicPr>
        <p:blipFill>
          <a:blip r:embed="rId5"/>
          <a:stretch>
            <a:fillRect/>
          </a:stretch>
        </p:blipFill>
        <p:spPr>
          <a:xfrm>
            <a:off x="1260129" y="3310753"/>
            <a:ext cx="6645006" cy="2479355"/>
          </a:xfrm>
          <a:prstGeom prst="rect">
            <a:avLst/>
          </a:prstGeom>
        </p:spPr>
      </p:pic>
      <p:sp>
        <p:nvSpPr>
          <p:cNvPr id="11" name="TextBox 10">
            <a:extLst>
              <a:ext uri="{FF2B5EF4-FFF2-40B4-BE49-F238E27FC236}">
                <a16:creationId xmlns="" xmlns:a16="http://schemas.microsoft.com/office/drawing/2014/main" id="{D260868E-28D3-A14C-334B-C06A538FE4BE}"/>
              </a:ext>
            </a:extLst>
          </p:cNvPr>
          <p:cNvSpPr txBox="1"/>
          <p:nvPr/>
        </p:nvSpPr>
        <p:spPr>
          <a:xfrm>
            <a:off x="1142142" y="2941420"/>
            <a:ext cx="2436800" cy="369332"/>
          </a:xfrm>
          <a:prstGeom prst="rect">
            <a:avLst/>
          </a:prstGeom>
          <a:noFill/>
        </p:spPr>
        <p:txBody>
          <a:bodyPr wrap="square" rtlCol="0">
            <a:spAutoFit/>
          </a:bodyPr>
          <a:lstStyle/>
          <a:p>
            <a:r>
              <a:rPr lang="en-IN" dirty="0"/>
              <a:t>React </a:t>
            </a:r>
            <a:r>
              <a:rPr lang="en-IN" dirty="0" smtClean="0"/>
              <a:t>native </a:t>
            </a:r>
            <a:r>
              <a:rPr lang="en-IN" dirty="0"/>
              <a:t>vs web</a:t>
            </a:r>
          </a:p>
        </p:txBody>
      </p:sp>
      <p:pic>
        <p:nvPicPr>
          <p:cNvPr id="13" name="Picture 12">
            <a:extLst>
              <a:ext uri="{FF2B5EF4-FFF2-40B4-BE49-F238E27FC236}">
                <a16:creationId xmlns="" xmlns:a16="http://schemas.microsoft.com/office/drawing/2014/main" id="{FA715780-79DA-1B76-9174-5850B3649FDC}"/>
              </a:ext>
            </a:extLst>
          </p:cNvPr>
          <p:cNvPicPr>
            <a:picLocks noChangeAspect="1"/>
          </p:cNvPicPr>
          <p:nvPr/>
        </p:nvPicPr>
        <p:blipFill>
          <a:blip r:embed="rId6"/>
          <a:stretch>
            <a:fillRect/>
          </a:stretch>
        </p:blipFill>
        <p:spPr>
          <a:xfrm>
            <a:off x="5014452" y="4722045"/>
            <a:ext cx="6862916" cy="1698420"/>
          </a:xfrm>
          <a:prstGeom prst="rect">
            <a:avLst/>
          </a:prstGeom>
        </p:spPr>
      </p:pic>
    </p:spTree>
    <p:extLst>
      <p:ext uri="{BB962C8B-B14F-4D97-AF65-F5344CB8AC3E}">
        <p14:creationId xmlns:p14="http://schemas.microsoft.com/office/powerpoint/2010/main" val="334987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React </a:t>
            </a:r>
            <a:r>
              <a:rPr lang="en-US" sz="3600">
                <a:solidFill>
                  <a:srgbClr val="FFFF00"/>
                </a:solidFill>
              </a:rPr>
              <a:t>Native </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D260868E-28D3-A14C-334B-C06A538FE4BE}"/>
              </a:ext>
            </a:extLst>
          </p:cNvPr>
          <p:cNvSpPr txBox="1"/>
          <p:nvPr/>
        </p:nvSpPr>
        <p:spPr>
          <a:xfrm>
            <a:off x="1360344" y="1123024"/>
            <a:ext cx="2436800" cy="369332"/>
          </a:xfrm>
          <a:prstGeom prst="rect">
            <a:avLst/>
          </a:prstGeom>
          <a:noFill/>
        </p:spPr>
        <p:txBody>
          <a:bodyPr wrap="square" rtlCol="0">
            <a:spAutoFit/>
          </a:bodyPr>
          <a:lstStyle/>
          <a:p>
            <a:r>
              <a:rPr lang="en-IN" dirty="0"/>
              <a:t>React </a:t>
            </a:r>
            <a:r>
              <a:rPr lang="en-IN" dirty="0" smtClean="0"/>
              <a:t>native </a:t>
            </a:r>
            <a:r>
              <a:rPr lang="en-IN" dirty="0"/>
              <a:t>vs web</a:t>
            </a:r>
          </a:p>
        </p:txBody>
      </p:sp>
      <p:pic>
        <p:nvPicPr>
          <p:cNvPr id="5" name="Picture 4">
            <a:extLst>
              <a:ext uri="{FF2B5EF4-FFF2-40B4-BE49-F238E27FC236}">
                <a16:creationId xmlns="" xmlns:a16="http://schemas.microsoft.com/office/drawing/2014/main" id="{2922E54B-885C-618E-869C-DCF27C68168E}"/>
              </a:ext>
            </a:extLst>
          </p:cNvPr>
          <p:cNvPicPr>
            <a:picLocks noChangeAspect="1"/>
          </p:cNvPicPr>
          <p:nvPr/>
        </p:nvPicPr>
        <p:blipFill>
          <a:blip r:embed="rId3"/>
          <a:stretch>
            <a:fillRect/>
          </a:stretch>
        </p:blipFill>
        <p:spPr>
          <a:xfrm>
            <a:off x="1429170" y="1492356"/>
            <a:ext cx="8591994" cy="2553408"/>
          </a:xfrm>
          <a:prstGeom prst="rect">
            <a:avLst/>
          </a:prstGeom>
        </p:spPr>
      </p:pic>
      <p:pic>
        <p:nvPicPr>
          <p:cNvPr id="7" name="Picture 6">
            <a:extLst>
              <a:ext uri="{FF2B5EF4-FFF2-40B4-BE49-F238E27FC236}">
                <a16:creationId xmlns="" xmlns:a16="http://schemas.microsoft.com/office/drawing/2014/main" id="{DCF05BBC-6185-84C7-14A8-4DAD0B5A043B}"/>
              </a:ext>
            </a:extLst>
          </p:cNvPr>
          <p:cNvPicPr>
            <a:picLocks noChangeAspect="1"/>
          </p:cNvPicPr>
          <p:nvPr/>
        </p:nvPicPr>
        <p:blipFill>
          <a:blip r:embed="rId4"/>
          <a:stretch>
            <a:fillRect/>
          </a:stretch>
        </p:blipFill>
        <p:spPr>
          <a:xfrm>
            <a:off x="82150" y="4361752"/>
            <a:ext cx="6994649" cy="2240474"/>
          </a:xfrm>
          <a:prstGeom prst="rect">
            <a:avLst/>
          </a:prstGeom>
        </p:spPr>
      </p:pic>
      <p:pic>
        <p:nvPicPr>
          <p:cNvPr id="12" name="Picture 11">
            <a:extLst>
              <a:ext uri="{FF2B5EF4-FFF2-40B4-BE49-F238E27FC236}">
                <a16:creationId xmlns="" xmlns:a16="http://schemas.microsoft.com/office/drawing/2014/main" id="{B3158193-FC7D-6B92-3B5D-593706D6C68D}"/>
              </a:ext>
            </a:extLst>
          </p:cNvPr>
          <p:cNvPicPr>
            <a:picLocks noChangeAspect="1"/>
          </p:cNvPicPr>
          <p:nvPr/>
        </p:nvPicPr>
        <p:blipFill>
          <a:blip r:embed="rId5"/>
          <a:stretch>
            <a:fillRect/>
          </a:stretch>
        </p:blipFill>
        <p:spPr>
          <a:xfrm>
            <a:off x="7552695" y="4361752"/>
            <a:ext cx="4557155" cy="2240474"/>
          </a:xfrm>
          <a:prstGeom prst="rect">
            <a:avLst/>
          </a:prstGeom>
        </p:spPr>
      </p:pic>
    </p:spTree>
    <p:extLst>
      <p:ext uri="{BB962C8B-B14F-4D97-AF65-F5344CB8AC3E}">
        <p14:creationId xmlns:p14="http://schemas.microsoft.com/office/powerpoint/2010/main" val="1221152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React Native API</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BC0E71EC-4BD8-C956-2175-794AB5D8715A}"/>
              </a:ext>
            </a:extLst>
          </p:cNvPr>
          <p:cNvPicPr>
            <a:picLocks noChangeAspect="1"/>
          </p:cNvPicPr>
          <p:nvPr/>
        </p:nvPicPr>
        <p:blipFill>
          <a:blip r:embed="rId3"/>
          <a:stretch>
            <a:fillRect/>
          </a:stretch>
        </p:blipFill>
        <p:spPr>
          <a:xfrm>
            <a:off x="1321829" y="1307690"/>
            <a:ext cx="9357141" cy="5158424"/>
          </a:xfrm>
          <a:prstGeom prst="rect">
            <a:avLst/>
          </a:prstGeom>
        </p:spPr>
      </p:pic>
    </p:spTree>
    <p:extLst>
      <p:ext uri="{BB962C8B-B14F-4D97-AF65-F5344CB8AC3E}">
        <p14:creationId xmlns:p14="http://schemas.microsoft.com/office/powerpoint/2010/main" val="337892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Setup</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D260868E-28D3-A14C-334B-C06A538FE4BE}"/>
              </a:ext>
            </a:extLst>
          </p:cNvPr>
          <p:cNvSpPr txBox="1"/>
          <p:nvPr/>
        </p:nvSpPr>
        <p:spPr>
          <a:xfrm>
            <a:off x="2321827" y="1307690"/>
            <a:ext cx="6578103" cy="1938992"/>
          </a:xfrm>
          <a:prstGeom prst="rect">
            <a:avLst/>
          </a:prstGeom>
          <a:solidFill>
            <a:schemeClr val="accent4">
              <a:lumMod val="20000"/>
              <a:lumOff val="80000"/>
            </a:schemeClr>
          </a:solidFill>
        </p:spPr>
        <p:txBody>
          <a:bodyPr wrap="square" rtlCol="0">
            <a:spAutoFit/>
          </a:bodyPr>
          <a:lstStyle/>
          <a:p>
            <a:r>
              <a:rPr lang="en-IN" sz="2400" dirty="0">
                <a:solidFill>
                  <a:srgbClr val="FF0000"/>
                </a:solidFill>
              </a:rPr>
              <a:t>To create project react-native</a:t>
            </a:r>
          </a:p>
          <a:p>
            <a:r>
              <a:rPr lang="en-IN" sz="2400" dirty="0"/>
              <a:t>$ </a:t>
            </a:r>
            <a:r>
              <a:rPr lang="en-IN" sz="2400" dirty="0" err="1"/>
              <a:t>npm</a:t>
            </a:r>
            <a:r>
              <a:rPr lang="en-IN" sz="2400" dirty="0"/>
              <a:t> install -g create-react-native-app</a:t>
            </a:r>
          </a:p>
          <a:p>
            <a:r>
              <a:rPr lang="en-IN" sz="2400" dirty="0"/>
              <a:t>$ create-react-native-app </a:t>
            </a:r>
            <a:r>
              <a:rPr lang="en-IN" sz="2400" dirty="0" err="1"/>
              <a:t>rnapp</a:t>
            </a:r>
            <a:endParaRPr lang="en-IN" sz="2400" dirty="0"/>
          </a:p>
          <a:p>
            <a:r>
              <a:rPr lang="en-IN" sz="2400" dirty="0"/>
              <a:t>$ cd </a:t>
            </a:r>
            <a:r>
              <a:rPr lang="en-IN" sz="2400" dirty="0" err="1"/>
              <a:t>rnapp</a:t>
            </a:r>
            <a:endParaRPr lang="en-IN" sz="2400" dirty="0"/>
          </a:p>
          <a:p>
            <a:r>
              <a:rPr lang="en-IN" sz="2400" dirty="0"/>
              <a:t>$ </a:t>
            </a:r>
            <a:r>
              <a:rPr lang="en-IN" sz="2400" dirty="0" err="1"/>
              <a:t>npm</a:t>
            </a:r>
            <a:r>
              <a:rPr lang="en-IN" sz="2400" dirty="0"/>
              <a:t> run web      or </a:t>
            </a:r>
            <a:r>
              <a:rPr lang="en-IN" sz="2400" dirty="0" err="1"/>
              <a:t>npm</a:t>
            </a:r>
            <a:r>
              <a:rPr lang="en-IN" sz="2400" dirty="0"/>
              <a:t> start </a:t>
            </a:r>
          </a:p>
        </p:txBody>
      </p:sp>
      <p:sp>
        <p:nvSpPr>
          <p:cNvPr id="2" name="TextBox 1">
            <a:extLst>
              <a:ext uri="{FF2B5EF4-FFF2-40B4-BE49-F238E27FC236}">
                <a16:creationId xmlns="" xmlns:a16="http://schemas.microsoft.com/office/drawing/2014/main" id="{42946C4A-8185-5E05-13E4-C7E1F2C6C7D1}"/>
              </a:ext>
            </a:extLst>
          </p:cNvPr>
          <p:cNvSpPr txBox="1"/>
          <p:nvPr/>
        </p:nvSpPr>
        <p:spPr>
          <a:xfrm>
            <a:off x="2366996" y="3357596"/>
            <a:ext cx="5061857" cy="1938992"/>
          </a:xfrm>
          <a:prstGeom prst="rect">
            <a:avLst/>
          </a:prstGeom>
          <a:solidFill>
            <a:schemeClr val="accent4">
              <a:lumMod val="20000"/>
              <a:lumOff val="80000"/>
            </a:schemeClr>
          </a:solidFill>
        </p:spPr>
        <p:txBody>
          <a:bodyPr wrap="square" rtlCol="0">
            <a:spAutoFit/>
          </a:bodyPr>
          <a:lstStyle/>
          <a:p>
            <a:r>
              <a:rPr lang="en-IN" sz="2400" dirty="0">
                <a:solidFill>
                  <a:srgbClr val="FF0000"/>
                </a:solidFill>
              </a:rPr>
              <a:t>To create project with expo</a:t>
            </a:r>
          </a:p>
          <a:p>
            <a:r>
              <a:rPr lang="en-IN" sz="2400" dirty="0"/>
              <a:t>$ </a:t>
            </a:r>
            <a:r>
              <a:rPr lang="en-IN" sz="2400" dirty="0" err="1"/>
              <a:t>npm</a:t>
            </a:r>
            <a:r>
              <a:rPr lang="en-IN" sz="2400" dirty="0"/>
              <a:t> install -g expo-cli</a:t>
            </a:r>
          </a:p>
          <a:p>
            <a:r>
              <a:rPr lang="en-IN" sz="2400" dirty="0"/>
              <a:t>$ expo-cli </a:t>
            </a:r>
            <a:r>
              <a:rPr lang="en-IN" sz="2400" dirty="0" err="1"/>
              <a:t>init</a:t>
            </a:r>
            <a:r>
              <a:rPr lang="en-IN" sz="2400" dirty="0"/>
              <a:t> </a:t>
            </a:r>
            <a:r>
              <a:rPr lang="en-IN" sz="2400" dirty="0" err="1"/>
              <a:t>myapp</a:t>
            </a:r>
            <a:endParaRPr lang="en-IN" sz="2400" dirty="0"/>
          </a:p>
          <a:p>
            <a:r>
              <a:rPr lang="en-IN" sz="2400" dirty="0"/>
              <a:t>$ cd </a:t>
            </a:r>
            <a:r>
              <a:rPr lang="en-IN" sz="2400" dirty="0" err="1"/>
              <a:t>myapp</a:t>
            </a:r>
            <a:endParaRPr lang="en-IN" sz="2400" dirty="0"/>
          </a:p>
          <a:p>
            <a:r>
              <a:rPr lang="en-IN" sz="2400" dirty="0"/>
              <a:t>$ yarn run web      or yarn start </a:t>
            </a:r>
          </a:p>
        </p:txBody>
      </p:sp>
      <p:sp>
        <p:nvSpPr>
          <p:cNvPr id="3" name="TextBox 2"/>
          <p:cNvSpPr txBox="1"/>
          <p:nvPr/>
        </p:nvSpPr>
        <p:spPr>
          <a:xfrm>
            <a:off x="3947311" y="812079"/>
            <a:ext cx="3177766" cy="400110"/>
          </a:xfrm>
          <a:prstGeom prst="rect">
            <a:avLst/>
          </a:prstGeom>
          <a:noFill/>
        </p:spPr>
        <p:txBody>
          <a:bodyPr wrap="square" rtlCol="0">
            <a:spAutoFit/>
          </a:bodyPr>
          <a:lstStyle/>
          <a:p>
            <a:r>
              <a:rPr lang="en-US" sz="2000" dirty="0" smtClean="0"/>
              <a:t>Install </a:t>
            </a:r>
            <a:r>
              <a:rPr lang="en-US" sz="2000" dirty="0" err="1" smtClean="0"/>
              <a:t>Nodejs</a:t>
            </a:r>
            <a:r>
              <a:rPr lang="en-US" sz="2000" dirty="0" smtClean="0"/>
              <a:t> 16.x</a:t>
            </a:r>
            <a:endParaRPr lang="en-US" sz="2000" dirty="0"/>
          </a:p>
        </p:txBody>
      </p:sp>
      <p:sp>
        <p:nvSpPr>
          <p:cNvPr id="5" name="TextBox 4"/>
          <p:cNvSpPr txBox="1"/>
          <p:nvPr/>
        </p:nvSpPr>
        <p:spPr>
          <a:xfrm>
            <a:off x="2462543" y="5540721"/>
            <a:ext cx="4966310" cy="1200329"/>
          </a:xfrm>
          <a:prstGeom prst="rect">
            <a:avLst/>
          </a:prstGeom>
          <a:solidFill>
            <a:schemeClr val="accent5">
              <a:lumMod val="40000"/>
              <a:lumOff val="60000"/>
            </a:schemeClr>
          </a:solidFill>
        </p:spPr>
        <p:txBody>
          <a:bodyPr wrap="square" rtlCol="0">
            <a:spAutoFit/>
          </a:bodyPr>
          <a:lstStyle/>
          <a:p>
            <a:r>
              <a:rPr lang="en-US" dirty="0" smtClean="0"/>
              <a:t>Install jdk15.x </a:t>
            </a:r>
          </a:p>
          <a:p>
            <a:r>
              <a:rPr lang="en-US" dirty="0" smtClean="0"/>
              <a:t>Set </a:t>
            </a:r>
            <a:r>
              <a:rPr lang="en-US" dirty="0" err="1" smtClean="0"/>
              <a:t>java_home</a:t>
            </a:r>
            <a:r>
              <a:rPr lang="en-US" dirty="0" smtClean="0"/>
              <a:t> path for </a:t>
            </a:r>
            <a:r>
              <a:rPr lang="en-US" dirty="0" err="1" smtClean="0"/>
              <a:t>jdk</a:t>
            </a:r>
            <a:endParaRPr lang="en-US" dirty="0" smtClean="0"/>
          </a:p>
          <a:p>
            <a:r>
              <a:rPr lang="en-US" dirty="0" smtClean="0"/>
              <a:t>Install Android studio</a:t>
            </a:r>
          </a:p>
          <a:p>
            <a:r>
              <a:rPr lang="en-US" dirty="0" smtClean="0"/>
              <a:t>Add nexus6p with pie version for emulator</a:t>
            </a:r>
            <a:endParaRPr lang="en-US" dirty="0"/>
          </a:p>
        </p:txBody>
      </p:sp>
    </p:spTree>
    <p:extLst>
      <p:ext uri="{BB962C8B-B14F-4D97-AF65-F5344CB8AC3E}">
        <p14:creationId xmlns:p14="http://schemas.microsoft.com/office/powerpoint/2010/main" val="2911035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smtClean="0">
                <a:solidFill>
                  <a:srgbClr val="FFFF00"/>
                </a:solidFill>
              </a:rPr>
              <a:t>Visit for documentation</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47918" y="3233448"/>
            <a:ext cx="9564368" cy="584775"/>
          </a:xfrm>
          <a:prstGeom prst="rect">
            <a:avLst/>
          </a:prstGeom>
        </p:spPr>
        <p:txBody>
          <a:bodyPr wrap="square">
            <a:spAutoFit/>
          </a:bodyPr>
          <a:lstStyle/>
          <a:p>
            <a:r>
              <a:rPr lang="en-US" sz="3200" b="1" dirty="0"/>
              <a:t>https://reactnative.dev/docs/intro-react</a:t>
            </a:r>
          </a:p>
        </p:txBody>
      </p:sp>
    </p:spTree>
    <p:extLst>
      <p:ext uri="{BB962C8B-B14F-4D97-AF65-F5344CB8AC3E}">
        <p14:creationId xmlns:p14="http://schemas.microsoft.com/office/powerpoint/2010/main" val="279700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6677A0CA-C0AC-26F1-EC35-2E312485CD94}"/>
              </a:ext>
            </a:extLst>
          </p:cNvPr>
          <p:cNvSpPr txBox="1"/>
          <p:nvPr/>
        </p:nvSpPr>
        <p:spPr>
          <a:xfrm>
            <a:off x="703006" y="1281217"/>
            <a:ext cx="10785987" cy="56323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0" i="0" dirty="0">
                <a:effectLst/>
              </a:rPr>
              <a:t>There are over 6.5 billion smartphone users across the world and it is forecasted to further grow to 7.6 billion by 2027</a:t>
            </a:r>
            <a:r>
              <a:rPr lang="en-US" sz="2400" dirty="0"/>
              <a:t>.</a:t>
            </a:r>
            <a:endParaRPr lang="en-US" sz="2400" b="0" i="0" dirty="0">
              <a:effectLst/>
            </a:endParaRPr>
          </a:p>
          <a:p>
            <a:pPr marL="342900" indent="-342900">
              <a:lnSpc>
                <a:spcPct val="150000"/>
              </a:lnSpc>
              <a:buFont typeface="Arial" panose="020B0604020202020204" pitchFamily="34" charset="0"/>
              <a:buChar char="•"/>
            </a:pPr>
            <a:endParaRPr lang="en-US" sz="2400" dirty="0"/>
          </a:p>
          <a:p>
            <a:pPr marL="342900" indent="-342900">
              <a:lnSpc>
                <a:spcPct val="150000"/>
              </a:lnSpc>
              <a:buFont typeface="Arial" panose="020B0604020202020204" pitchFamily="34" charset="0"/>
              <a:buChar char="•"/>
            </a:pPr>
            <a:r>
              <a:rPr lang="en-US" sz="2400" b="0" i="0" dirty="0">
                <a:effectLst/>
              </a:rPr>
              <a:t>Statistics reports </a:t>
            </a:r>
            <a:r>
              <a:rPr lang="en-US" sz="2400" b="0" i="0" dirty="0" smtClean="0">
                <a:effectLst/>
              </a:rPr>
              <a:t>says that </a:t>
            </a:r>
            <a:r>
              <a:rPr lang="en-US" sz="2400" b="0" i="0" dirty="0">
                <a:effectLst/>
              </a:rPr>
              <a:t>the worldwide mobile application revenues have risen dramatically throughout the past two years from 255.5 billion in 2019 to 420.7 billion in 2022. </a:t>
            </a:r>
          </a:p>
          <a:p>
            <a:pPr marL="342900" indent="-342900">
              <a:lnSpc>
                <a:spcPct val="150000"/>
              </a:lnSpc>
              <a:buFont typeface="Arial" panose="020B0604020202020204" pitchFamily="34" charset="0"/>
              <a:buChar char="•"/>
            </a:pPr>
            <a:endParaRPr lang="en-US" sz="2400" b="0" i="0" dirty="0">
              <a:effectLst/>
            </a:endParaRPr>
          </a:p>
          <a:p>
            <a:pPr marL="342900" indent="-342900">
              <a:lnSpc>
                <a:spcPct val="150000"/>
              </a:lnSpc>
              <a:buFont typeface="Arial" panose="020B0604020202020204" pitchFamily="34" charset="0"/>
              <a:buChar char="•"/>
            </a:pPr>
            <a:r>
              <a:rPr lang="en-US" sz="2400" b="0" i="0" dirty="0">
                <a:effectLst/>
              </a:rPr>
              <a:t>It is one of the most profitable industries, the growth rates are increasing rapidly, and as more and more people own smartphones, the market is expanding.</a:t>
            </a:r>
            <a:endParaRPr lang="en-IN" sz="2400" dirty="0"/>
          </a:p>
        </p:txBody>
      </p:sp>
    </p:spTree>
    <p:extLst>
      <p:ext uri="{BB962C8B-B14F-4D97-AF65-F5344CB8AC3E}">
        <p14:creationId xmlns:p14="http://schemas.microsoft.com/office/powerpoint/2010/main" val="1496783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6677A0CA-C0AC-26F1-EC35-2E312485CD94}"/>
              </a:ext>
            </a:extLst>
          </p:cNvPr>
          <p:cNvSpPr txBox="1"/>
          <p:nvPr/>
        </p:nvSpPr>
        <p:spPr>
          <a:xfrm>
            <a:off x="703006" y="1799303"/>
            <a:ext cx="10785987" cy="4471993"/>
          </a:xfrm>
          <a:prstGeom prst="rect">
            <a:avLst/>
          </a:prstGeom>
          <a:noFill/>
        </p:spPr>
        <p:txBody>
          <a:bodyPr wrap="square">
            <a:spAutoFit/>
          </a:bodyPr>
          <a:lstStyle/>
          <a:p>
            <a:pPr marL="342900" indent="-342900" algn="l" fontAlgn="base">
              <a:lnSpc>
                <a:spcPct val="150000"/>
              </a:lnSpc>
              <a:buFont typeface="Arial" panose="020B0604020202020204" pitchFamily="34" charset="0"/>
              <a:buChar char="•"/>
            </a:pPr>
            <a:r>
              <a:rPr lang="en-US" sz="2400" b="1" i="0" dirty="0">
                <a:solidFill>
                  <a:schemeClr val="accent1"/>
                </a:solidFill>
                <a:effectLst/>
              </a:rPr>
              <a:t>What’s everyone doing on their mobile phones?</a:t>
            </a:r>
          </a:p>
          <a:p>
            <a:pPr marL="342900" indent="-342900" algn="l" fontAlgn="base">
              <a:lnSpc>
                <a:spcPct val="150000"/>
              </a:lnSpc>
              <a:buFont typeface="Arial" panose="020B0604020202020204" pitchFamily="34" charset="0"/>
              <a:buChar char="•"/>
            </a:pPr>
            <a:endParaRPr lang="en-US" sz="2400" b="0" i="0" dirty="0">
              <a:effectLst/>
            </a:endParaRPr>
          </a:p>
          <a:p>
            <a:pPr marL="342900" indent="-342900" algn="just" fontAlgn="base">
              <a:lnSpc>
                <a:spcPct val="150000"/>
              </a:lnSpc>
              <a:buFont typeface="Arial" panose="020B0604020202020204" pitchFamily="34" charset="0"/>
              <a:buChar char="•"/>
            </a:pPr>
            <a:r>
              <a:rPr lang="en-US" sz="2400" b="0" i="0" dirty="0">
                <a:effectLst/>
              </a:rPr>
              <a:t>88% of mobile time is spent on apps. The app percentage continues to increase year over year. The vast majority of time spent on a mobile device is spent connected to the internet.</a:t>
            </a:r>
          </a:p>
          <a:p>
            <a:pPr marL="342900" indent="-342900" algn="just" fontAlgn="base">
              <a:lnSpc>
                <a:spcPct val="150000"/>
              </a:lnSpc>
              <a:buFont typeface="Arial" panose="020B0604020202020204" pitchFamily="34" charset="0"/>
              <a:buChar char="•"/>
            </a:pPr>
            <a:endParaRPr lang="en-US" sz="2400" b="0" i="0" dirty="0">
              <a:effectLst/>
            </a:endParaRPr>
          </a:p>
          <a:p>
            <a:pPr marL="342900" indent="-342900" algn="l" fontAlgn="base">
              <a:lnSpc>
                <a:spcPct val="150000"/>
              </a:lnSpc>
              <a:buFont typeface="Arial" panose="020B0604020202020204" pitchFamily="34" charset="0"/>
              <a:buChar char="•"/>
            </a:pPr>
            <a:r>
              <a:rPr lang="en-US" sz="2400" b="0" i="0" dirty="0">
                <a:effectLst/>
              </a:rPr>
              <a:t>This is exciting news for app developers, app publishers, and anyone who plans on developing an app.</a:t>
            </a:r>
          </a:p>
        </p:txBody>
      </p:sp>
    </p:spTree>
    <p:extLst>
      <p:ext uri="{BB962C8B-B14F-4D97-AF65-F5344CB8AC3E}">
        <p14:creationId xmlns:p14="http://schemas.microsoft.com/office/powerpoint/2010/main" val="753256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 xmlns:a16="http://schemas.microsoft.com/office/drawing/2014/main" id="{2AC76A6C-2538-A428-796A-563BA958C1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52" t="9580" r="7804" b="13683"/>
          <a:stretch/>
        </p:blipFill>
        <p:spPr bwMode="auto">
          <a:xfrm>
            <a:off x="1219201" y="1307690"/>
            <a:ext cx="9837065" cy="490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854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 xmlns:a16="http://schemas.microsoft.com/office/drawing/2014/main" id="{21DC94B8-8E7A-C2B3-086B-D930479E0E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30" t="9562" r="13832" b="15502"/>
          <a:stretch/>
        </p:blipFill>
        <p:spPr bwMode="auto">
          <a:xfrm>
            <a:off x="1543663" y="1209367"/>
            <a:ext cx="8819537" cy="513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50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57E4077-BAC5-5EB7-898B-106926D74694}"/>
              </a:ext>
            </a:extLst>
          </p:cNvPr>
          <p:cNvSpPr txBox="1"/>
          <p:nvPr/>
        </p:nvSpPr>
        <p:spPr>
          <a:xfrm>
            <a:off x="88490" y="1307690"/>
            <a:ext cx="12103510" cy="4339650"/>
          </a:xfrm>
          <a:prstGeom prst="rect">
            <a:avLst/>
          </a:prstGeom>
          <a:noFill/>
        </p:spPr>
        <p:txBody>
          <a:bodyPr wrap="square">
            <a:spAutoFit/>
          </a:bodyPr>
          <a:lstStyle/>
          <a:p>
            <a:pPr algn="ctr" fontAlgn="base"/>
            <a:r>
              <a:rPr lang="en-US" sz="2400" b="1" i="0" dirty="0">
                <a:solidFill>
                  <a:srgbClr val="C00000"/>
                </a:solidFill>
                <a:effectLst/>
                <a:latin typeface="Josefin Sans" pitchFamily="2" charset="0"/>
              </a:rPr>
              <a:t>Hybrid App</a:t>
            </a:r>
          </a:p>
          <a:p>
            <a:pPr algn="l" fontAlgn="base"/>
            <a:endParaRPr lang="en-US" b="1" i="0" dirty="0" smtClean="0">
              <a:effectLst/>
              <a:latin typeface="Josefin Sans" pitchFamily="2" charset="0"/>
            </a:endParaRPr>
          </a:p>
          <a:p>
            <a:pPr algn="l" fontAlgn="base"/>
            <a:endParaRPr lang="en-US" b="1" i="0" dirty="0">
              <a:effectLst/>
              <a:latin typeface="Josefin Sans" pitchFamily="2" charset="0"/>
            </a:endParaRPr>
          </a:p>
          <a:p>
            <a:pPr marL="342900" indent="-342900" algn="just" fontAlgn="base">
              <a:lnSpc>
                <a:spcPct val="150000"/>
              </a:lnSpc>
              <a:buFont typeface="Arial" panose="020B0604020202020204" pitchFamily="34" charset="0"/>
              <a:buChar char="•"/>
            </a:pPr>
            <a:r>
              <a:rPr lang="en-US" b="0" i="0" dirty="0">
                <a:effectLst/>
                <a:latin typeface="MS Reference Sans Serif" panose="020B0604030504040204" pitchFamily="34" charset="0"/>
              </a:rPr>
              <a:t>The production of a single software that can run on several operating platforms, such as Windows, Android, and iOS, is known as hybrid app development.</a:t>
            </a:r>
          </a:p>
          <a:p>
            <a:pPr marL="342900" indent="-342900" algn="l" fontAlgn="base">
              <a:lnSpc>
                <a:spcPct val="150000"/>
              </a:lnSpc>
              <a:buFont typeface="Arial" panose="020B0604020202020204" pitchFamily="34" charset="0"/>
              <a:buChar char="•"/>
            </a:pPr>
            <a:r>
              <a:rPr lang="en-US" b="0" i="0" dirty="0">
                <a:effectLst/>
                <a:latin typeface="MS Reference Sans Serif" panose="020B0604030504040204" pitchFamily="34" charset="0"/>
              </a:rPr>
              <a:t>Hybrid development adopts an approach to writing the code once and runs it everywhere to build an app.</a:t>
            </a:r>
          </a:p>
          <a:p>
            <a:pPr marL="342900" indent="-342900" algn="just" fontAlgn="base">
              <a:lnSpc>
                <a:spcPct val="150000"/>
              </a:lnSpc>
              <a:buFont typeface="Arial" panose="020B0604020202020204" pitchFamily="34" charset="0"/>
              <a:buChar char="•"/>
            </a:pPr>
            <a:r>
              <a:rPr lang="en-US" b="0" i="0" dirty="0">
                <a:effectLst/>
                <a:latin typeface="MS Reference Sans Serif" panose="020B0604030504040204" pitchFamily="34" charset="0"/>
              </a:rPr>
              <a:t>Hybrid apps, like native apps, are available through app stores, can access hardware </a:t>
            </a:r>
            <a:r>
              <a:rPr lang="en-US" b="0" i="0" dirty="0" smtClean="0">
                <a:effectLst/>
                <a:latin typeface="MS Reference Sans Serif" panose="020B0604030504040204" pitchFamily="34" charset="0"/>
              </a:rPr>
              <a:t>on </a:t>
            </a:r>
            <a:r>
              <a:rPr lang="en-US" b="0" i="0" dirty="0">
                <a:effectLst/>
                <a:latin typeface="MS Reference Sans Serif" panose="020B0604030504040204" pitchFamily="34" charset="0"/>
              </a:rPr>
              <a:t>phone, and are installed </a:t>
            </a:r>
            <a:r>
              <a:rPr lang="en-US" b="0" i="0" dirty="0" smtClean="0">
                <a:effectLst/>
                <a:latin typeface="MS Reference Sans Serif" panose="020B0604030504040204" pitchFamily="34" charset="0"/>
              </a:rPr>
              <a:t>on </a:t>
            </a:r>
            <a:r>
              <a:rPr lang="en-US" b="0" i="0" dirty="0">
                <a:effectLst/>
                <a:latin typeface="MS Reference Sans Serif" panose="020B0604030504040204" pitchFamily="34" charset="0"/>
              </a:rPr>
              <a:t>device.</a:t>
            </a:r>
          </a:p>
          <a:p>
            <a:pPr marL="342900" indent="-342900" algn="just" fontAlgn="base">
              <a:lnSpc>
                <a:spcPct val="150000"/>
              </a:lnSpc>
              <a:buFont typeface="Arial" panose="020B0604020202020204" pitchFamily="34" charset="0"/>
              <a:buChar char="•"/>
            </a:pPr>
            <a:r>
              <a:rPr lang="en-US" b="0" i="0" dirty="0" smtClean="0">
                <a:effectLst/>
                <a:latin typeface="MS Reference Sans Serif" panose="020B0604030504040204" pitchFamily="34" charset="0"/>
              </a:rPr>
              <a:t>It </a:t>
            </a:r>
            <a:r>
              <a:rPr lang="en-US" b="0" i="0" dirty="0">
                <a:effectLst/>
                <a:latin typeface="MS Reference Sans Serif" panose="020B0604030504040204" pitchFamily="34" charset="0"/>
              </a:rPr>
              <a:t>is built with web technologies, which means millions of web developers already have the base skillset to build mobile apps</a:t>
            </a:r>
            <a:r>
              <a:rPr lang="en-US" b="0" i="0" dirty="0" smtClean="0">
                <a:effectLst/>
                <a:latin typeface="MS Reference Sans Serif" panose="020B0604030504040204" pitchFamily="34" charset="0"/>
              </a:rPr>
              <a:t>. (HTML, CSS, </a:t>
            </a:r>
            <a:r>
              <a:rPr lang="en-US" b="0" i="0" dirty="0" err="1" smtClean="0">
                <a:effectLst/>
                <a:latin typeface="MS Reference Sans Serif" panose="020B0604030504040204" pitchFamily="34" charset="0"/>
              </a:rPr>
              <a:t>javascript</a:t>
            </a:r>
            <a:r>
              <a:rPr lang="en-US" b="0" i="0" dirty="0" smtClean="0">
                <a:effectLst/>
                <a:latin typeface="MS Reference Sans Serif" panose="020B0604030504040204" pitchFamily="34" charset="0"/>
              </a:rPr>
              <a:t> &amp; React with </a:t>
            </a:r>
            <a:r>
              <a:rPr lang="en-US" b="0" i="0" dirty="0" err="1" smtClean="0">
                <a:effectLst/>
                <a:latin typeface="MS Reference Sans Serif" panose="020B0604030504040204" pitchFamily="34" charset="0"/>
              </a:rPr>
              <a:t>Redux</a:t>
            </a:r>
            <a:r>
              <a:rPr lang="en-US" b="0" i="0" dirty="0" smtClean="0">
                <a:effectLst/>
                <a:latin typeface="MS Reference Sans Serif" panose="020B0604030504040204" pitchFamily="34" charset="0"/>
              </a:rPr>
              <a:t>)</a:t>
            </a:r>
            <a:endParaRPr lang="en-US" b="0" i="0" dirty="0">
              <a:effectLst/>
              <a:latin typeface="MS Reference Sans Serif" panose="020B0604030504040204" pitchFamily="34" charset="0"/>
            </a:endParaRPr>
          </a:p>
        </p:txBody>
      </p:sp>
      <p:pic>
        <p:nvPicPr>
          <p:cNvPr id="4098" name="Picture 2">
            <a:extLst>
              <a:ext uri="{FF2B5EF4-FFF2-40B4-BE49-F238E27FC236}">
                <a16:creationId xmlns="" xmlns:a16="http://schemas.microsoft.com/office/drawing/2014/main" id="{36236581-F548-C80E-E6DB-4652398EAA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35" r="5165" b="10492"/>
          <a:stretch/>
        </p:blipFill>
        <p:spPr bwMode="auto">
          <a:xfrm>
            <a:off x="9517625" y="700264"/>
            <a:ext cx="2399071" cy="134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033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FAFC21C-BD72-EEE4-C405-11986E194E7C}"/>
              </a:ext>
            </a:extLst>
          </p:cNvPr>
          <p:cNvSpPr txBox="1"/>
          <p:nvPr/>
        </p:nvSpPr>
        <p:spPr>
          <a:xfrm>
            <a:off x="1" y="39469"/>
            <a:ext cx="12191999" cy="646331"/>
          </a:xfrm>
          <a:prstGeom prst="rect">
            <a:avLst/>
          </a:prstGeom>
          <a:solidFill>
            <a:schemeClr val="accent1">
              <a:lumMod val="75000"/>
            </a:schemeClr>
          </a:solidFill>
        </p:spPr>
        <p:txBody>
          <a:bodyPr wrap="square" rtlCol="0">
            <a:spAutoFit/>
          </a:bodyPr>
          <a:lstStyle/>
          <a:p>
            <a:pPr algn="ctr"/>
            <a:r>
              <a:rPr lang="en-US" sz="3600" dirty="0">
                <a:solidFill>
                  <a:srgbClr val="FFFF00"/>
                </a:solidFill>
              </a:rPr>
              <a:t>Hybrid Application Development</a:t>
            </a:r>
            <a:endParaRPr lang="en-IN" sz="3600" dirty="0">
              <a:solidFill>
                <a:srgbClr val="FFFF00"/>
              </a:solidFill>
            </a:endParaRPr>
          </a:p>
        </p:txBody>
      </p:sp>
      <p:pic>
        <p:nvPicPr>
          <p:cNvPr id="1026" name="Picture 2">
            <a:extLst>
              <a:ext uri="{FF2B5EF4-FFF2-40B4-BE49-F238E27FC236}">
                <a16:creationId xmlns="" xmlns:a16="http://schemas.microsoft.com/office/drawing/2014/main" id="{AA7BEBB4-0DFA-27E5-5DBE-A8101441B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77" t="3441" r="22365" b="10001"/>
          <a:stretch/>
        </p:blipFill>
        <p:spPr bwMode="auto">
          <a:xfrm>
            <a:off x="-1" y="39469"/>
            <a:ext cx="1132209" cy="1268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157E4077-BAC5-5EB7-898B-106926D74694}"/>
              </a:ext>
            </a:extLst>
          </p:cNvPr>
          <p:cNvSpPr txBox="1"/>
          <p:nvPr/>
        </p:nvSpPr>
        <p:spPr>
          <a:xfrm>
            <a:off x="0" y="1680223"/>
            <a:ext cx="12103510" cy="4247317"/>
          </a:xfrm>
          <a:prstGeom prst="rect">
            <a:avLst/>
          </a:prstGeom>
          <a:noFill/>
        </p:spPr>
        <p:txBody>
          <a:bodyPr wrap="square">
            <a:spAutoFit/>
          </a:bodyPr>
          <a:lstStyle/>
          <a:p>
            <a:pPr algn="ctr" fontAlgn="base"/>
            <a:r>
              <a:rPr lang="en-US" sz="2400" b="1" i="0" dirty="0">
                <a:solidFill>
                  <a:srgbClr val="C00000"/>
                </a:solidFill>
                <a:effectLst/>
                <a:latin typeface="Josefin Sans" pitchFamily="2" charset="0"/>
              </a:rPr>
              <a:t>Web App</a:t>
            </a:r>
          </a:p>
          <a:p>
            <a:pPr algn="l" fontAlgn="base"/>
            <a:r>
              <a:rPr lang="en-US" b="1" i="0" dirty="0">
                <a:solidFill>
                  <a:srgbClr val="FFFFFF"/>
                </a:solidFill>
                <a:effectLst/>
                <a:latin typeface="Josefin Sans" pitchFamily="2" charset="0"/>
              </a:rPr>
              <a:t>Web App</a:t>
            </a:r>
          </a:p>
          <a:p>
            <a:pPr algn="l" fontAlgn="base"/>
            <a:endParaRPr lang="en-US" b="1" i="0" dirty="0">
              <a:solidFill>
                <a:srgbClr val="FFFFFF"/>
              </a:solidFill>
              <a:effectLst/>
              <a:latin typeface="Josefin Sans" pitchFamily="2" charset="0"/>
            </a:endParaRPr>
          </a:p>
          <a:p>
            <a:pPr marL="285750" indent="-28575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A Web application is a program stored on a remote server and delivered over the internet through a browser interface. </a:t>
            </a:r>
          </a:p>
          <a:p>
            <a:pPr marL="285750" indent="-28575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It behaves similar to native apps, they’re not standalone apps in the sense of having to download and install code </a:t>
            </a:r>
            <a:r>
              <a:rPr lang="en-US" sz="2000" b="0" i="0" dirty="0" smtClean="0">
                <a:effectLst/>
                <a:latin typeface="MS Reference Sans Serif" panose="020B0604030504040204" pitchFamily="34" charset="0"/>
              </a:rPr>
              <a:t> </a:t>
            </a:r>
            <a:r>
              <a:rPr lang="en-US" sz="2000" b="0" i="0" dirty="0">
                <a:effectLst/>
                <a:latin typeface="MS Reference Sans Serif" panose="020B0604030504040204" pitchFamily="34" charset="0"/>
              </a:rPr>
              <a:t>device. </a:t>
            </a:r>
            <a:r>
              <a:rPr lang="en-US" b="0" i="1" dirty="0">
                <a:effectLst/>
                <a:latin typeface="MS Reference Sans Serif" panose="020B0604030504040204" pitchFamily="34" charset="0"/>
              </a:rPr>
              <a:t>They’re actually responsive websites</a:t>
            </a:r>
            <a:r>
              <a:rPr lang="en-US" b="0" i="1" dirty="0" smtClean="0">
                <a:effectLst/>
                <a:latin typeface="MS Reference Sans Serif" panose="020B0604030504040204" pitchFamily="34" charset="0"/>
              </a:rPr>
              <a:t>. (react application)</a:t>
            </a:r>
            <a:endParaRPr lang="en-US" sz="2800" b="0" i="0" dirty="0">
              <a:effectLst/>
              <a:latin typeface="MS Reference Sans Serif" panose="020B0604030504040204" pitchFamily="34" charset="0"/>
            </a:endParaRPr>
          </a:p>
          <a:p>
            <a:pPr marL="285750" indent="-285750" algn="just" fontAlgn="base">
              <a:lnSpc>
                <a:spcPct val="150000"/>
              </a:lnSpc>
              <a:buFont typeface="Arial" panose="020B0604020202020204" pitchFamily="34" charset="0"/>
              <a:buChar char="•"/>
            </a:pPr>
            <a:r>
              <a:rPr lang="en-US" sz="2000" b="0" i="0" dirty="0">
                <a:effectLst/>
                <a:latin typeface="MS Reference Sans Serif" panose="020B0604030504040204" pitchFamily="34" charset="0"/>
              </a:rPr>
              <a:t>A web application reduces costs for both the end-user and the business. Because updates are applied centrally, web applications are constantly up to date. Because all users have access to the same version, there are no compatibility difficulties. </a:t>
            </a:r>
            <a:endParaRPr lang="en-US" b="1" i="0" dirty="0">
              <a:effectLst/>
              <a:latin typeface="Josefin Sans" pitchFamily="2" charset="0"/>
            </a:endParaRPr>
          </a:p>
        </p:txBody>
      </p:sp>
      <p:pic>
        <p:nvPicPr>
          <p:cNvPr id="5122" name="Picture 2">
            <a:extLst>
              <a:ext uri="{FF2B5EF4-FFF2-40B4-BE49-F238E27FC236}">
                <a16:creationId xmlns="" xmlns:a16="http://schemas.microsoft.com/office/drawing/2014/main" id="{6314C9B3-6EF3-63E2-478C-13B748FBEC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100" t="8582" r="9923" b="15137"/>
          <a:stretch/>
        </p:blipFill>
        <p:spPr bwMode="auto">
          <a:xfrm>
            <a:off x="9340644" y="759904"/>
            <a:ext cx="2781824" cy="151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75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897</TotalTime>
  <Words>1152</Words>
  <Application>Microsoft Office PowerPoint</Application>
  <PresentationFormat>Widescreen</PresentationFormat>
  <Paragraphs>200</Paragraphs>
  <Slides>38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Arial</vt:lpstr>
      <vt:lpstr>Arial Rounded MT Bold</vt:lpstr>
      <vt:lpstr>Calibri</vt:lpstr>
      <vt:lpstr>Comic Sans MS</vt:lpstr>
      <vt:lpstr>Courier New</vt:lpstr>
      <vt:lpstr>inherit</vt:lpstr>
      <vt:lpstr>Josefin Sans</vt:lpstr>
      <vt:lpstr>MS Reference Sans Serif</vt:lpstr>
      <vt:lpstr>Rockwell</vt:lpstr>
      <vt:lpstr>Rockwell Condensed</vt:lpstr>
      <vt:lpstr>Segoe UI</vt:lpstr>
      <vt:lpstr>Symbol</vt:lpstr>
      <vt:lpstr>Times New Roman</vt:lpstr>
      <vt:lpstr>Wingdings</vt:lpstr>
      <vt:lpstr>Wood Type</vt:lpstr>
      <vt:lpstr>PowerPoint Presentation</vt:lpstr>
      <vt:lpstr>React native with Redux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native with Redux</dc:title>
  <dc:creator>DSR MURTHY</dc:creator>
  <cp:lastModifiedBy>asus</cp:lastModifiedBy>
  <cp:revision>122</cp:revision>
  <dcterms:created xsi:type="dcterms:W3CDTF">2022-12-29T05:41:19Z</dcterms:created>
  <dcterms:modified xsi:type="dcterms:W3CDTF">2023-01-25T06:22:19Z</dcterms:modified>
</cp:coreProperties>
</file>